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pplication/vnd.openxmlformats-officedocument.spreadsheetml.sheet" Extension="xlsx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drawingml.chart+xml" PartName="/ppt/charts/chart1.xml"/>
  <Override ContentType="application/vnd.openxmlformats-officedocument.presentationml.notesSlide+xml" PartName="/ppt/notesSlides/notesSlide10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ms-office.chartstyle+xml" PartName="/ppt/charts/style1.xml"/>
  <Override ContentType="application/vnd.ms-office.chartcolorstyle+xml" PartName="/ppt/charts/colors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4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72" r:id="rId9"/>
    <p:sldId id="273" r:id="rId10"/>
    <p:sldId id="274" r:id="rId11"/>
    <p:sldId id="275" r:id="rId12"/>
    <p:sldId id="276" r:id="rId13"/>
  </p:sldIdLst>
  <p:sldSz cx="9144000" cy="5143500" type="screen16x9"/>
  <p:notesSz cx="6858000" cy="9144000"/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1" autoAdjust="0"/>
    <p:restoredTop sz="94630" autoAdjust="0"/>
  </p:normalViewPr>
  <p:slideViewPr>
    <p:cSldViewPr snapToGrid="0" showGuides="1">
      <p:cViewPr>
        <p:scale>
          <a:sx n="115" d="100"/>
          <a:sy n="115" d="100"/>
        </p:scale>
        <p:origin x="-480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3"/>
            <c:bubble3D val="0"/>
            <c:spPr>
              <a:solidFill>
                <a:srgbClr val="FF9933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0F123-017A-45E4-9265-55D49CE6BF0A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37EFD7-A553-4F67-B9BD-14FA20BC58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751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Если текста мало, лучше его центрировать.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3736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больших скринах можно использовать тень.</a:t>
            </a:r>
            <a:r>
              <a:rPr lang="ru-RU" baseline="0" dirty="0" smtClean="0"/>
              <a:t> Параметры можно взять из «Формата рисунка» -</a:t>
            </a:r>
            <a:r>
              <a:rPr lang="en-US" baseline="0" dirty="0" smtClean="0"/>
              <a:t>&gt;</a:t>
            </a:r>
            <a:r>
              <a:rPr lang="ru-RU" baseline="0" dirty="0" smtClean="0"/>
              <a:t> «Тень».</a:t>
            </a:r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93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Длинные строки текста воспринимаются хуже коротких. Если есть возможность, текстовые блоки лучше разбивать на колонки.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099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Длинные строки текста воспринимаются хуже коротких. Если есть возможность, текстовые блоки лучше разбивать на колонки.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355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Длинные строки текста воспринимаются хуже коротких. Если есть возможность, текстовые блоки лучше разбивать на колонки.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10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Длинные строки текста воспринимаются хуже коротких. Если есть возможность, текстовые блоки лучше разбивать на колонки.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7171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Длинные строки текста воспринимаются хуже коротких. Если есть возможность, текстовые блоки лучше разбивать на колонки.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461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Длинные строки текста воспринимаются хуже коротких. Если есть возможность, текстовые блоки лучше разбивать на колонки.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501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больших скринах можно использовать тень.</a:t>
            </a:r>
            <a:r>
              <a:rPr lang="ru-RU" baseline="0" dirty="0" smtClean="0"/>
              <a:t> Параметры можно взять из «Формата рисунка» -</a:t>
            </a:r>
            <a:r>
              <a:rPr lang="en-US" baseline="0" dirty="0" smtClean="0"/>
              <a:t>&gt;</a:t>
            </a:r>
            <a:r>
              <a:rPr lang="ru-RU" baseline="0" dirty="0" smtClean="0"/>
              <a:t> «Тень».</a:t>
            </a:r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68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Длинные строки текста воспринимаются хуже коротких. Если есть возможность, текстовые блоки лучше разбивать на колонки.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594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8368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5851"/>
            <a:ext cx="7772400" cy="3240881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1451"/>
            <a:ext cx="7772400" cy="8001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6F8C33-7088-481A-939B-C850E0D4C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181101"/>
            <a:ext cx="329184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181101"/>
            <a:ext cx="329184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179576"/>
            <a:ext cx="3291840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1694525"/>
            <a:ext cx="3291840" cy="28803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179576"/>
            <a:ext cx="3291840" cy="47982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1694525"/>
            <a:ext cx="3291840" cy="28803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00150"/>
            <a:ext cx="5111750" cy="33604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200150"/>
            <a:ext cx="3008313" cy="336042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3634740"/>
            <a:ext cx="142876" cy="1508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363474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86250"/>
            <a:ext cx="8153400" cy="3429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16F8C33-7088-481A-939B-C850E0D4C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714750"/>
            <a:ext cx="8153400" cy="5715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363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9035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4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7581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7988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6374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51929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6423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146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71450"/>
            <a:ext cx="7772400" cy="3428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600450"/>
            <a:ext cx="6858000" cy="6858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01124" y="3634740"/>
            <a:ext cx="142876" cy="1508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363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16F8C33-7088-481A-939B-C850E0D4C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BF8E">
            <a:alpha val="66666"/>
          </a:srgb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pPr defTabSz="914400"/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pPr defTabSz="914400"/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 defTabSz="914400">
              <a:buSzPct val="25000"/>
            </a:pPr>
            <a:fld id="{00000000-1234-1234-1234-123412341234}" type="slidenum">
              <a:rPr lang="ru-RU" sz="1200" ker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pPr algn="r" defTabSz="914400">
                <a:buSzPct val="25000"/>
              </a:pPr>
              <a:t>‹#›</a:t>
            </a:fld>
            <a:endParaRPr lang="ru-RU" sz="1200" kern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176963666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539"/>
            <a:ext cx="57912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4451"/>
            <a:ext cx="7620000" cy="3280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629151"/>
            <a:ext cx="3429000" cy="2286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defTabSz="914400"/>
            <a:endParaRPr lang="ru-RU" sz="1400" kern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869657"/>
            <a:ext cx="3429000" cy="21288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defTabSz="914400"/>
            <a:endParaRPr lang="ru-RU" sz="1400" kern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391843" y="4368483"/>
            <a:ext cx="9867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 algn="r" defTabSz="914400">
              <a:buSzPct val="25000"/>
            </a:pPr>
            <a:fld id="{00000000-1234-1234-1234-123412341234}" type="slidenum">
              <a:rPr lang="ru-RU" sz="1200" kern="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pPr algn="r" defTabSz="914400">
                <a:buSzPct val="25000"/>
              </a:pPr>
              <a:t>‹#›</a:t>
            </a:fld>
            <a:endParaRPr lang="ru-RU" sz="1200" kern="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0287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028700"/>
            <a:ext cx="142876" cy="411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9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33413" y="2509276"/>
            <a:ext cx="4538027" cy="1325276"/>
            <a:chOff x="719138" y="3133814"/>
            <a:chExt cx="4491037" cy="1325276"/>
          </a:xfrm>
        </p:grpSpPr>
        <p:sp>
          <p:nvSpPr>
            <p:cNvPr id="4" name="TextBox 3"/>
            <p:cNvSpPr txBox="1"/>
            <p:nvPr/>
          </p:nvSpPr>
          <p:spPr>
            <a:xfrm>
              <a:off x="719138" y="3812759"/>
              <a:ext cx="41109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dirty="0">
                  <a:solidFill>
                    <a:srgbClr val="FF0000"/>
                  </a:solidFill>
                  <a:latin typeface="Roboto Slab"/>
                </a:rPr>
                <a:t>Программирование</a:t>
              </a:r>
              <a:r>
                <a:rPr lang="ru-RU" sz="1800" dirty="0">
                  <a:solidFill>
                    <a:srgbClr val="FFC000">
                      <a:lumMod val="60000"/>
                      <a:lumOff val="40000"/>
                    </a:srgbClr>
                  </a:solidFill>
                  <a:latin typeface="Roboto Slab"/>
                </a:rPr>
                <a:t> </a:t>
              </a:r>
              <a:r>
                <a:rPr lang="ru-RU" sz="1800" dirty="0">
                  <a:solidFill>
                    <a:srgbClr val="FF0000"/>
                  </a:solidFill>
                  <a:latin typeface="Roboto Slab"/>
                </a:rPr>
                <a:t>обработки</a:t>
              </a:r>
            </a:p>
            <a:p>
              <a:r>
                <a:rPr lang="ru-RU" sz="1800" dirty="0">
                  <a:solidFill>
                    <a:srgbClr val="FF0000"/>
                  </a:solidFill>
                  <a:latin typeface="Roboto Slab"/>
                </a:rPr>
                <a:t>информации</a:t>
              </a:r>
              <a:r>
                <a:rPr lang="ru-RU" sz="1800" dirty="0">
                  <a:solidFill>
                    <a:srgbClr val="FFC000">
                      <a:lumMod val="60000"/>
                      <a:lumOff val="40000"/>
                    </a:srgbClr>
                  </a:solidFill>
                  <a:latin typeface="Roboto Slab"/>
                </a:rPr>
                <a:t> 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9138" y="3133814"/>
              <a:ext cx="4491037" cy="46166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endParaRPr lang="ru-RU" sz="2400" dirty="0">
                <a:solidFill>
                  <a:prstClr val="white"/>
                </a:solidFill>
                <a:latin typeface="Roboto Slab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33412" y="1675120"/>
            <a:ext cx="4491037" cy="107721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spcAft>
                <a:spcPts val="600"/>
              </a:spcAft>
            </a:pPr>
            <a:r>
              <a:rPr lang="ru-RU" sz="3200" dirty="0" smtClean="0">
                <a:solidFill>
                  <a:srgbClr val="FF0000"/>
                </a:solidFill>
                <a:latin typeface="Roboto Slab"/>
              </a:rPr>
              <a:t>Программирование ветвлений</a:t>
            </a:r>
            <a:endParaRPr lang="ru-RU" sz="3200" dirty="0">
              <a:solidFill>
                <a:srgbClr val="FF0000"/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306612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960581" y="211453"/>
            <a:ext cx="7222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134E5E"/>
                </a:solidFill>
                <a:latin typeface="Roboto Slab"/>
              </a:rPr>
              <a:t>Пример</a:t>
            </a:r>
            <a:r>
              <a:rPr lang="en-US" sz="2400" dirty="0" smtClean="0">
                <a:solidFill>
                  <a:srgbClr val="134E5E"/>
                </a:solidFill>
                <a:latin typeface="Roboto Slab"/>
              </a:rPr>
              <a:t> </a:t>
            </a:r>
            <a:r>
              <a:rPr lang="ru-RU" sz="2400" dirty="0" smtClean="0">
                <a:solidFill>
                  <a:srgbClr val="134E5E"/>
                </a:solidFill>
                <a:latin typeface="Roboto Slab"/>
              </a:rPr>
              <a:t>4</a:t>
            </a:r>
            <a:endParaRPr lang="ru-RU" sz="2400" dirty="0">
              <a:solidFill>
                <a:srgbClr val="134E5E"/>
              </a:solidFill>
              <a:latin typeface="Roboto Slab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73100" y="750386"/>
            <a:ext cx="7751763" cy="510140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500" i="1" dirty="0" smtClean="0">
                <a:solidFill>
                  <a:prstClr val="black"/>
                </a:solidFill>
              </a:rPr>
              <a:t>Составить программу, исходя из условия:</a:t>
            </a:r>
            <a:r>
              <a:rPr lang="ru-RU" sz="1500" dirty="0" smtClean="0">
                <a:solidFill>
                  <a:prstClr val="black"/>
                </a:solidFill>
              </a:rPr>
              <a:t> определить номер квартала по </a:t>
            </a:r>
          </a:p>
          <a:p>
            <a:pPr>
              <a:lnSpc>
                <a:spcPct val="114000"/>
              </a:lnSpc>
            </a:pPr>
            <a:r>
              <a:rPr lang="ru-RU" sz="1500" dirty="0" smtClean="0">
                <a:solidFill>
                  <a:prstClr val="black"/>
                </a:solidFill>
              </a:rPr>
              <a:t>введённому номеру месяца.</a:t>
            </a:r>
          </a:p>
        </p:txBody>
      </p:sp>
      <p:graphicFrame>
        <p:nvGraphicFramePr>
          <p:cNvPr id="5" name="Диаграмма 4"/>
          <p:cNvGraphicFramePr/>
          <p:nvPr>
            <p:extLst/>
          </p:nvPr>
        </p:nvGraphicFramePr>
        <p:xfrm>
          <a:off x="1728786" y="1210651"/>
          <a:ext cx="5686426" cy="3657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195637" y="1950017"/>
            <a:ext cx="13436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400" dirty="0" smtClean="0">
                <a:solidFill>
                  <a:prstClr val="black"/>
                </a:solidFill>
              </a:rPr>
              <a:t>Январь.</a:t>
            </a:r>
          </a:p>
          <a:p>
            <a:pPr marL="342900" indent="-342900">
              <a:buFontTx/>
              <a:buAutoNum type="arabicPeriod"/>
            </a:pPr>
            <a:r>
              <a:rPr lang="ru-RU" sz="1400" dirty="0" smtClean="0">
                <a:solidFill>
                  <a:prstClr val="black"/>
                </a:solidFill>
              </a:rPr>
              <a:t>Февраль.</a:t>
            </a:r>
          </a:p>
          <a:p>
            <a:pPr marL="342900" indent="-342900">
              <a:buFontTx/>
              <a:buAutoNum type="arabicPeriod"/>
            </a:pPr>
            <a:r>
              <a:rPr lang="ru-RU" sz="1400" dirty="0" smtClean="0">
                <a:solidFill>
                  <a:prstClr val="black"/>
                </a:solidFill>
              </a:rPr>
              <a:t>Март.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8885" y="1950017"/>
            <a:ext cx="122501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ru-RU" sz="1400" dirty="0" smtClean="0">
                <a:solidFill>
                  <a:prstClr val="black"/>
                </a:solidFill>
              </a:rPr>
              <a:t>Апрель.</a:t>
            </a:r>
          </a:p>
          <a:p>
            <a:pPr marL="342900" indent="-342900">
              <a:buFontTx/>
              <a:buAutoNum type="arabicPeriod" startAt="4"/>
            </a:pPr>
            <a:r>
              <a:rPr lang="ru-RU" sz="1400" dirty="0" smtClean="0">
                <a:solidFill>
                  <a:prstClr val="black"/>
                </a:solidFill>
              </a:rPr>
              <a:t>Май.</a:t>
            </a:r>
          </a:p>
          <a:p>
            <a:pPr marL="342900" indent="-342900">
              <a:buFontTx/>
              <a:buAutoNum type="arabicPeriod" startAt="4"/>
            </a:pPr>
            <a:r>
              <a:rPr lang="ru-RU" sz="1400" dirty="0" smtClean="0">
                <a:solidFill>
                  <a:prstClr val="black"/>
                </a:solidFill>
              </a:rPr>
              <a:t>Июнь.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81817" y="3350192"/>
            <a:ext cx="141417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 startAt="7"/>
            </a:pPr>
            <a:r>
              <a:rPr lang="ru-RU" sz="1400" dirty="0" smtClean="0">
                <a:solidFill>
                  <a:prstClr val="black"/>
                </a:solidFill>
              </a:rPr>
              <a:t>Июль.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ru-RU" sz="1400" dirty="0" smtClean="0">
                <a:solidFill>
                  <a:prstClr val="black"/>
                </a:solidFill>
              </a:rPr>
              <a:t>Август.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ru-RU" sz="1400" dirty="0" smtClean="0">
                <a:solidFill>
                  <a:prstClr val="black"/>
                </a:solidFill>
              </a:rPr>
              <a:t>Сентябрь.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95637" y="3350192"/>
            <a:ext cx="13436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 startAt="10"/>
            </a:pPr>
            <a:r>
              <a:rPr lang="ru-RU" sz="1400" dirty="0" smtClean="0">
                <a:solidFill>
                  <a:prstClr val="black"/>
                </a:solidFill>
              </a:rPr>
              <a:t>Октябрь.</a:t>
            </a:r>
          </a:p>
          <a:p>
            <a:pPr marL="342900" indent="-342900">
              <a:buFontTx/>
              <a:buAutoNum type="arabicPeriod" startAt="10"/>
            </a:pPr>
            <a:r>
              <a:rPr lang="ru-RU" sz="1400" dirty="0" smtClean="0">
                <a:solidFill>
                  <a:prstClr val="black"/>
                </a:solidFill>
              </a:rPr>
              <a:t>Ноябрь.</a:t>
            </a:r>
          </a:p>
          <a:p>
            <a:pPr marL="342900" indent="-342900">
              <a:buFontTx/>
              <a:buAutoNum type="arabicPeriod" startAt="10"/>
            </a:pPr>
            <a:r>
              <a:rPr lang="ru-RU" sz="1400" dirty="0" smtClean="0">
                <a:solidFill>
                  <a:prstClr val="black"/>
                </a:solidFill>
              </a:rPr>
              <a:t>Декабрь.</a:t>
            </a:r>
            <a:endParaRPr lang="ru-R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24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2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23" grpId="0" build="p"/>
      <p:bldGraphic spid="5" grpId="0">
        <p:bldAsOne/>
      </p:bldGraphic>
      <p:bldP spid="6" grpId="0" build="p"/>
      <p:bldP spid="15" grpId="0" build="p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34807" y="273348"/>
            <a:ext cx="4475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134E5E"/>
                </a:solidFill>
                <a:latin typeface="Roboto Slab"/>
              </a:rPr>
              <a:t>Написание программы</a:t>
            </a:r>
            <a:endParaRPr lang="ru-RU" sz="2400" dirty="0">
              <a:solidFill>
                <a:srgbClr val="134E5E"/>
              </a:solidFill>
              <a:latin typeface="Roboto Slab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9639" y="1184132"/>
            <a:ext cx="302622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program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z4;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k: 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integer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begin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‘Введите номер месяца ’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Read (k);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 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Write (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квартал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.’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‘Второй квартал.’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7..9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‘Третий квартал.’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10..12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‘Четвёртый квартал.’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else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40385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‘Некорректный ввод.’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40385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ru-RU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nd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end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00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207019" y="1280672"/>
            <a:ext cx="4729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134E5E"/>
                </a:solidFill>
                <a:latin typeface="Roboto Slab"/>
              </a:rPr>
              <a:t>Программирование ветвлений</a:t>
            </a:r>
            <a:endParaRPr lang="ru-RU" sz="2400" dirty="0">
              <a:solidFill>
                <a:srgbClr val="134E5E"/>
              </a:solidFill>
              <a:latin typeface="Roboto Slab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8775" y="3480032"/>
            <a:ext cx="2557463" cy="382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1800" dirty="0" smtClean="0">
                <a:solidFill>
                  <a:prstClr val="black"/>
                </a:solidFill>
              </a:rPr>
              <a:t>Условный оператор.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76600" y="3480032"/>
            <a:ext cx="2555875" cy="382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be-BY" sz="1800" dirty="0" smtClean="0">
                <a:solidFill>
                  <a:prstClr val="black"/>
                </a:solidFill>
              </a:rPr>
              <a:t>Оператор выбора.</a:t>
            </a:r>
            <a:endParaRPr lang="ru-RU" sz="1800" dirty="0" smtClean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7763" y="3459998"/>
            <a:ext cx="2557462" cy="382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1800" dirty="0" smtClean="0">
                <a:solidFill>
                  <a:prstClr val="black"/>
                </a:solidFill>
              </a:rPr>
              <a:t>Решение задач.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322506" y="2595161"/>
            <a:ext cx="630000" cy="630000"/>
          </a:xfrm>
          <a:prstGeom prst="roundRect">
            <a:avLst>
              <a:gd name="adj" fmla="val 40479"/>
            </a:avLst>
          </a:prstGeom>
          <a:solidFill>
            <a:srgbClr val="134E5E">
              <a:alpha val="74902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1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257000" y="2595161"/>
            <a:ext cx="630000" cy="630000"/>
          </a:xfrm>
          <a:prstGeom prst="roundRect">
            <a:avLst>
              <a:gd name="adj" fmla="val 40479"/>
            </a:avLst>
          </a:prstGeom>
          <a:solidFill>
            <a:srgbClr val="134E5E">
              <a:alpha val="74902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1800" dirty="0" smtClean="0">
                <a:solidFill>
                  <a:prstClr val="white"/>
                </a:solidFill>
                <a:latin typeface="Roboto Slab"/>
              </a:rPr>
              <a:t>2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191494" y="2595161"/>
            <a:ext cx="630000" cy="630000"/>
          </a:xfrm>
          <a:prstGeom prst="roundRect">
            <a:avLst>
              <a:gd name="adj" fmla="val 40479"/>
            </a:avLst>
          </a:prstGeom>
          <a:solidFill>
            <a:srgbClr val="134E5E">
              <a:alpha val="74902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1800" dirty="0" smtClean="0">
                <a:solidFill>
                  <a:prstClr val="white"/>
                </a:solidFill>
                <a:latin typeface="Roboto Slab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2047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0581" y="531969"/>
            <a:ext cx="7222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134E5E"/>
                </a:solidFill>
                <a:latin typeface="Roboto Slab"/>
              </a:rPr>
              <a:t>Ветвление</a:t>
            </a:r>
            <a:endParaRPr lang="ru-RU" sz="2400" dirty="0">
              <a:solidFill>
                <a:srgbClr val="134E5E"/>
              </a:solidFill>
              <a:latin typeface="Roboto Slab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3100" y="1473088"/>
            <a:ext cx="3719513" cy="1207190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алгоритмическая конструкция, при 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помощи которой происходит выбор 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одной из двух серий действий с 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выходом на общее продолжение.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87043" y="1090613"/>
            <a:ext cx="3779732" cy="307777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Ветвление —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27231" y="1090613"/>
            <a:ext cx="3697632" cy="615553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Блок-схема полного ветвления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4751388" y="1898595"/>
            <a:ext cx="3656961" cy="2400848"/>
            <a:chOff x="4751388" y="1898595"/>
            <a:chExt cx="3656961" cy="2400848"/>
          </a:xfrm>
        </p:grpSpPr>
        <p:cxnSp>
          <p:nvCxnSpPr>
            <p:cNvPr id="4" name="Прямая со стрелкой 3"/>
            <p:cNvCxnSpPr/>
            <p:nvPr/>
          </p:nvCxnSpPr>
          <p:spPr>
            <a:xfrm>
              <a:off x="6576047" y="1898595"/>
              <a:ext cx="0" cy="447675"/>
            </a:xfrm>
            <a:prstGeom prst="straightConnector1">
              <a:avLst/>
            </a:prstGeom>
            <a:ln w="12700">
              <a:solidFill>
                <a:srgbClr val="134E5E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Ромб 4"/>
            <p:cNvSpPr/>
            <p:nvPr/>
          </p:nvSpPr>
          <p:spPr>
            <a:xfrm>
              <a:off x="5623547" y="2346037"/>
              <a:ext cx="1905000" cy="590653"/>
            </a:xfrm>
            <a:prstGeom prst="diamond">
              <a:avLst/>
            </a:prstGeom>
            <a:noFill/>
            <a:ln>
              <a:solidFill>
                <a:srgbClr val="13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7" name="Прямая соединительная линия 6"/>
            <p:cNvCxnSpPr>
              <a:stCxn id="5" idx="1"/>
            </p:cNvCxnSpPr>
            <p:nvPr/>
          </p:nvCxnSpPr>
          <p:spPr>
            <a:xfrm flipH="1" flipV="1">
              <a:off x="5291138" y="2641363"/>
              <a:ext cx="332409" cy="1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endCxn id="5" idx="3"/>
            </p:cNvCxnSpPr>
            <p:nvPr/>
          </p:nvCxnSpPr>
          <p:spPr>
            <a:xfrm flipH="1" flipV="1">
              <a:off x="7528547" y="2641364"/>
              <a:ext cx="341640" cy="1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>
              <a:off x="5295900" y="2638981"/>
              <a:ext cx="0" cy="447675"/>
            </a:xfrm>
            <a:prstGeom prst="straightConnector1">
              <a:avLst/>
            </a:prstGeom>
            <a:ln w="12700">
              <a:solidFill>
                <a:srgbClr val="134E5E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>
              <a:off x="7867806" y="2636601"/>
              <a:ext cx="0" cy="447675"/>
            </a:xfrm>
            <a:prstGeom prst="straightConnector1">
              <a:avLst/>
            </a:prstGeom>
            <a:ln w="12700">
              <a:solidFill>
                <a:srgbClr val="134E5E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рямоугольник 8"/>
            <p:cNvSpPr/>
            <p:nvPr/>
          </p:nvSpPr>
          <p:spPr>
            <a:xfrm>
              <a:off x="4751388" y="3084276"/>
              <a:ext cx="1081087" cy="430449"/>
            </a:xfrm>
            <a:prstGeom prst="rect">
              <a:avLst/>
            </a:prstGeom>
            <a:noFill/>
            <a:ln>
              <a:solidFill>
                <a:srgbClr val="13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327262" y="3079462"/>
              <a:ext cx="1081087" cy="430449"/>
            </a:xfrm>
            <a:prstGeom prst="rect">
              <a:avLst/>
            </a:prstGeom>
            <a:noFill/>
            <a:ln>
              <a:solidFill>
                <a:srgbClr val="13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 rot="16200000" flipH="1" flipV="1">
              <a:off x="5124933" y="3685564"/>
              <a:ext cx="332409" cy="1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7867323" y="3512217"/>
              <a:ext cx="1" cy="339551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5286375" y="3851769"/>
              <a:ext cx="2588400" cy="0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>
              <a:off x="6576047" y="3851768"/>
              <a:ext cx="0" cy="447675"/>
            </a:xfrm>
            <a:prstGeom prst="straightConnector1">
              <a:avLst/>
            </a:prstGeom>
            <a:ln w="12700">
              <a:solidFill>
                <a:srgbClr val="134E5E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6145480" y="2488921"/>
              <a:ext cx="86113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prstClr val="black"/>
                  </a:solidFill>
                </a:rPr>
                <a:t>условие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876647" y="3150649"/>
              <a:ext cx="819455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prstClr val="black"/>
                  </a:solidFill>
                </a:rPr>
                <a:t>серия 1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460459" y="3138473"/>
              <a:ext cx="819455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prstClr val="black"/>
                  </a:solidFill>
                </a:rPr>
                <a:t>серия 2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91137" y="2384824"/>
              <a:ext cx="34336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prstClr val="black"/>
                  </a:solidFill>
                </a:rPr>
                <a:t>да</a:t>
              </a:r>
              <a:endParaRPr lang="ru-RU" sz="1100" dirty="0">
                <a:solidFill>
                  <a:prstClr val="black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490015" y="2384824"/>
              <a:ext cx="41870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prstClr val="black"/>
                  </a:solidFill>
                </a:rPr>
                <a:t>нет</a:t>
              </a:r>
              <a:endParaRPr lang="ru-RU" sz="1100" dirty="0">
                <a:solidFill>
                  <a:prstClr val="black"/>
                </a:solidFill>
              </a:endParaRP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5300410" y="2423028"/>
            <a:ext cx="330284" cy="2016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53795" y="3082756"/>
            <a:ext cx="1078680" cy="43660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528546" y="2422765"/>
            <a:ext cx="330284" cy="2016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28720" y="3076866"/>
            <a:ext cx="1078680" cy="43660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78227" y="3562498"/>
            <a:ext cx="3719513" cy="615553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утверждение, которое может быть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либо истинным, либо ложным.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92170" y="3180023"/>
            <a:ext cx="3779732" cy="307777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Условие —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328275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25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25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25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25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 build="p"/>
      <p:bldP spid="20" grpId="0"/>
      <p:bldP spid="21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build="p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0581" y="531969"/>
            <a:ext cx="7222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134E5E"/>
                </a:solidFill>
                <a:latin typeface="Roboto Slab"/>
              </a:rPr>
              <a:t>Ветвление</a:t>
            </a:r>
            <a:endParaRPr lang="ru-RU" sz="2400" dirty="0">
              <a:solidFill>
                <a:srgbClr val="134E5E"/>
              </a:solidFill>
              <a:latin typeface="Roboto Slab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3100" y="1473088"/>
            <a:ext cx="3719513" cy="1207190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алгоритмическая конструкция, при 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помощи которой происходит выбор 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одной из двух серий действий с 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выходом на общее продолжение.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87043" y="1090613"/>
            <a:ext cx="3779732" cy="307777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Ветвление —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27231" y="1090613"/>
            <a:ext cx="3697632" cy="615553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Блок-схема полного ветвления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4751388" y="1898595"/>
            <a:ext cx="3656961" cy="2400848"/>
            <a:chOff x="4751388" y="1898595"/>
            <a:chExt cx="3656961" cy="2400848"/>
          </a:xfrm>
        </p:grpSpPr>
        <p:cxnSp>
          <p:nvCxnSpPr>
            <p:cNvPr id="4" name="Прямая со стрелкой 3"/>
            <p:cNvCxnSpPr/>
            <p:nvPr/>
          </p:nvCxnSpPr>
          <p:spPr>
            <a:xfrm>
              <a:off x="6576047" y="1898595"/>
              <a:ext cx="0" cy="447675"/>
            </a:xfrm>
            <a:prstGeom prst="straightConnector1">
              <a:avLst/>
            </a:prstGeom>
            <a:ln w="12700">
              <a:solidFill>
                <a:srgbClr val="134E5E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Ромб 4"/>
            <p:cNvSpPr/>
            <p:nvPr/>
          </p:nvSpPr>
          <p:spPr>
            <a:xfrm>
              <a:off x="5623547" y="2346037"/>
              <a:ext cx="1905000" cy="590653"/>
            </a:xfrm>
            <a:prstGeom prst="diamond">
              <a:avLst/>
            </a:prstGeom>
            <a:noFill/>
            <a:ln>
              <a:solidFill>
                <a:srgbClr val="13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7" name="Прямая соединительная линия 6"/>
            <p:cNvCxnSpPr>
              <a:stCxn id="5" idx="1"/>
            </p:cNvCxnSpPr>
            <p:nvPr/>
          </p:nvCxnSpPr>
          <p:spPr>
            <a:xfrm flipH="1" flipV="1">
              <a:off x="5291138" y="2641363"/>
              <a:ext cx="332409" cy="1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endCxn id="5" idx="3"/>
            </p:cNvCxnSpPr>
            <p:nvPr/>
          </p:nvCxnSpPr>
          <p:spPr>
            <a:xfrm flipH="1" flipV="1">
              <a:off x="7528547" y="2641364"/>
              <a:ext cx="341640" cy="1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>
              <a:off x="5295900" y="2638981"/>
              <a:ext cx="0" cy="447675"/>
            </a:xfrm>
            <a:prstGeom prst="straightConnector1">
              <a:avLst/>
            </a:prstGeom>
            <a:ln w="12700">
              <a:solidFill>
                <a:srgbClr val="134E5E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>
              <a:off x="7867806" y="2636601"/>
              <a:ext cx="0" cy="447675"/>
            </a:xfrm>
            <a:prstGeom prst="straightConnector1">
              <a:avLst/>
            </a:prstGeom>
            <a:ln w="12700">
              <a:solidFill>
                <a:srgbClr val="134E5E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рямоугольник 8"/>
            <p:cNvSpPr/>
            <p:nvPr/>
          </p:nvSpPr>
          <p:spPr>
            <a:xfrm>
              <a:off x="4751388" y="3084276"/>
              <a:ext cx="1081087" cy="430449"/>
            </a:xfrm>
            <a:prstGeom prst="rect">
              <a:avLst/>
            </a:prstGeom>
            <a:noFill/>
            <a:ln>
              <a:solidFill>
                <a:srgbClr val="13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327262" y="3079462"/>
              <a:ext cx="1081087" cy="430449"/>
            </a:xfrm>
            <a:prstGeom prst="rect">
              <a:avLst/>
            </a:prstGeom>
            <a:noFill/>
            <a:ln>
              <a:solidFill>
                <a:srgbClr val="13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 rot="16200000" flipH="1" flipV="1">
              <a:off x="5124933" y="3685564"/>
              <a:ext cx="332409" cy="1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7867323" y="3512217"/>
              <a:ext cx="1" cy="339551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5286375" y="3851769"/>
              <a:ext cx="2588400" cy="0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>
              <a:off x="6576047" y="3851768"/>
              <a:ext cx="0" cy="447675"/>
            </a:xfrm>
            <a:prstGeom prst="straightConnector1">
              <a:avLst/>
            </a:prstGeom>
            <a:ln w="12700">
              <a:solidFill>
                <a:srgbClr val="134E5E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6145480" y="2488921"/>
              <a:ext cx="86113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prstClr val="black"/>
                  </a:solidFill>
                </a:rPr>
                <a:t>условие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876647" y="3150649"/>
              <a:ext cx="819455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prstClr val="black"/>
                  </a:solidFill>
                </a:rPr>
                <a:t>серия 1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460459" y="3138473"/>
              <a:ext cx="819455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prstClr val="black"/>
                  </a:solidFill>
                </a:rPr>
                <a:t>серия 2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91137" y="2384824"/>
              <a:ext cx="34336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prstClr val="black"/>
                  </a:solidFill>
                </a:rPr>
                <a:t>да</a:t>
              </a:r>
              <a:endParaRPr lang="ru-RU" sz="1100" dirty="0">
                <a:solidFill>
                  <a:prstClr val="black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490015" y="2384824"/>
              <a:ext cx="41870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prstClr val="black"/>
                  </a:solidFill>
                </a:rPr>
                <a:t>нет</a:t>
              </a:r>
              <a:endParaRPr lang="ru-RU" sz="1100" dirty="0">
                <a:solidFill>
                  <a:prstClr val="black"/>
                </a:solidFill>
              </a:endParaRPr>
            </a:p>
          </p:txBody>
        </p:sp>
      </p:grpSp>
      <p:sp>
        <p:nvSpPr>
          <p:cNvPr id="40" name="Прямоугольник 39"/>
          <p:cNvSpPr/>
          <p:nvPr/>
        </p:nvSpPr>
        <p:spPr>
          <a:xfrm>
            <a:off x="678227" y="3562498"/>
            <a:ext cx="3719513" cy="283860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логическое выражение.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92170" y="3180023"/>
            <a:ext cx="3779732" cy="307777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Условие —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367059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0581" y="531969"/>
            <a:ext cx="7222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134E5E"/>
                </a:solidFill>
                <a:latin typeface="Roboto Slab"/>
              </a:rPr>
              <a:t>Ветвление</a:t>
            </a:r>
            <a:endParaRPr lang="ru-RU" sz="2400" dirty="0">
              <a:solidFill>
                <a:srgbClr val="134E5E"/>
              </a:solidFill>
              <a:latin typeface="Roboto Slab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3100" y="1473088"/>
            <a:ext cx="3719513" cy="1207190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алгоритмическая конструкция, при 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помощи которой происходит выбор 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одной из двух серий действий с 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выходом на общее продолжение.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87043" y="1090613"/>
            <a:ext cx="3779732" cy="307777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Ветвление —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27231" y="1090613"/>
            <a:ext cx="3697632" cy="615553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Блок-схема неполного ветвления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751388" y="1898595"/>
            <a:ext cx="3157331" cy="2400848"/>
            <a:chOff x="4751388" y="1898595"/>
            <a:chExt cx="3157331" cy="2400848"/>
          </a:xfrm>
        </p:grpSpPr>
        <p:cxnSp>
          <p:nvCxnSpPr>
            <p:cNvPr id="4" name="Прямая со стрелкой 3"/>
            <p:cNvCxnSpPr/>
            <p:nvPr/>
          </p:nvCxnSpPr>
          <p:spPr>
            <a:xfrm>
              <a:off x="6576047" y="1898595"/>
              <a:ext cx="0" cy="447675"/>
            </a:xfrm>
            <a:prstGeom prst="straightConnector1">
              <a:avLst/>
            </a:prstGeom>
            <a:ln w="12700">
              <a:solidFill>
                <a:srgbClr val="134E5E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Ромб 4"/>
            <p:cNvSpPr/>
            <p:nvPr/>
          </p:nvSpPr>
          <p:spPr>
            <a:xfrm>
              <a:off x="5623547" y="2346037"/>
              <a:ext cx="1905000" cy="590653"/>
            </a:xfrm>
            <a:prstGeom prst="diamond">
              <a:avLst/>
            </a:prstGeom>
            <a:noFill/>
            <a:ln>
              <a:solidFill>
                <a:srgbClr val="13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7" name="Прямая соединительная линия 6"/>
            <p:cNvCxnSpPr>
              <a:stCxn id="5" idx="1"/>
            </p:cNvCxnSpPr>
            <p:nvPr/>
          </p:nvCxnSpPr>
          <p:spPr>
            <a:xfrm flipH="1" flipV="1">
              <a:off x="5291138" y="2641363"/>
              <a:ext cx="332409" cy="1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endCxn id="5" idx="3"/>
            </p:cNvCxnSpPr>
            <p:nvPr/>
          </p:nvCxnSpPr>
          <p:spPr>
            <a:xfrm flipH="1" flipV="1">
              <a:off x="7528547" y="2641364"/>
              <a:ext cx="341640" cy="1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>
              <a:off x="5295900" y="2638981"/>
              <a:ext cx="0" cy="447675"/>
            </a:xfrm>
            <a:prstGeom prst="straightConnector1">
              <a:avLst/>
            </a:prstGeom>
            <a:ln w="12700">
              <a:solidFill>
                <a:srgbClr val="134E5E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рямоугольник 8"/>
            <p:cNvSpPr/>
            <p:nvPr/>
          </p:nvSpPr>
          <p:spPr>
            <a:xfrm>
              <a:off x="4751388" y="3084276"/>
              <a:ext cx="1081087" cy="430449"/>
            </a:xfrm>
            <a:prstGeom prst="rect">
              <a:avLst/>
            </a:prstGeom>
            <a:noFill/>
            <a:ln>
              <a:solidFill>
                <a:srgbClr val="13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 rot="16200000" flipH="1" flipV="1">
              <a:off x="5124933" y="3685564"/>
              <a:ext cx="332409" cy="1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7867324" y="2638981"/>
              <a:ext cx="0" cy="1212787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5286375" y="3851769"/>
              <a:ext cx="2588400" cy="0"/>
            </a:xfrm>
            <a:prstGeom prst="line">
              <a:avLst/>
            </a:prstGeom>
            <a:ln w="12700">
              <a:solidFill>
                <a:srgbClr val="134E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>
              <a:off x="6576047" y="3851768"/>
              <a:ext cx="0" cy="447675"/>
            </a:xfrm>
            <a:prstGeom prst="straightConnector1">
              <a:avLst/>
            </a:prstGeom>
            <a:ln w="12700">
              <a:solidFill>
                <a:srgbClr val="134E5E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6145480" y="2488921"/>
              <a:ext cx="86113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prstClr val="black"/>
                  </a:solidFill>
                </a:rPr>
                <a:t>условие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967832" y="3150649"/>
              <a:ext cx="675185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prstClr val="black"/>
                  </a:solidFill>
                </a:rPr>
                <a:t>серия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91137" y="2384824"/>
              <a:ext cx="34336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prstClr val="black"/>
                  </a:solidFill>
                </a:rPr>
                <a:t>да</a:t>
              </a:r>
              <a:endParaRPr lang="ru-RU" sz="1100" dirty="0">
                <a:solidFill>
                  <a:prstClr val="black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490015" y="2384824"/>
              <a:ext cx="41870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prstClr val="black"/>
                  </a:solidFill>
                </a:rPr>
                <a:t>нет</a:t>
              </a:r>
              <a:endParaRPr lang="ru-RU" sz="1100" dirty="0">
                <a:solidFill>
                  <a:prstClr val="black"/>
                </a:solidFill>
              </a:endParaRPr>
            </a:p>
          </p:txBody>
        </p:sp>
      </p:grpSp>
      <p:sp>
        <p:nvSpPr>
          <p:cNvPr id="40" name="Прямоугольник 39"/>
          <p:cNvSpPr/>
          <p:nvPr/>
        </p:nvSpPr>
        <p:spPr>
          <a:xfrm>
            <a:off x="678227" y="3562498"/>
            <a:ext cx="3719513" cy="283860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логическое выражение.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92170" y="3180023"/>
            <a:ext cx="3779732" cy="307777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Условие —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00410" y="2428874"/>
            <a:ext cx="330284" cy="20189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53795" y="3082756"/>
            <a:ext cx="1078680" cy="43660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528546" y="2422765"/>
            <a:ext cx="330284" cy="2016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0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6" grpId="0" animBg="1"/>
      <p:bldP spid="36" grpId="1" animBg="1"/>
      <p:bldP spid="37" grpId="0" animBg="1"/>
      <p:bldP spid="37" grpId="1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0581" y="531969"/>
            <a:ext cx="7222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134E5E"/>
                </a:solidFill>
                <a:latin typeface="Roboto Slab"/>
              </a:rPr>
              <a:t>Ветвление</a:t>
            </a:r>
            <a:endParaRPr lang="ru-RU" sz="2400" dirty="0">
              <a:solidFill>
                <a:srgbClr val="134E5E"/>
              </a:solidFill>
              <a:latin typeface="Roboto Slab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9138" y="3200400"/>
            <a:ext cx="3673475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rgbClr val="C00000"/>
                </a:solidFill>
              </a:rPr>
              <a:t>if</a:t>
            </a:r>
            <a:r>
              <a:rPr lang="en-US" sz="1700" dirty="0" smtClean="0">
                <a:solidFill>
                  <a:prstClr val="black"/>
                </a:solidFill>
              </a:rPr>
              <a:t> &lt;</a:t>
            </a:r>
            <a:r>
              <a:rPr lang="ru-RU" sz="1700" dirty="0" smtClean="0">
                <a:solidFill>
                  <a:prstClr val="black"/>
                </a:solidFill>
              </a:rPr>
              <a:t>логическое выражение</a:t>
            </a:r>
            <a:r>
              <a:rPr lang="en-US" sz="1700" dirty="0" smtClean="0">
                <a:solidFill>
                  <a:prstClr val="black"/>
                </a:solidFill>
              </a:rPr>
              <a:t>&gt;</a:t>
            </a:r>
          </a:p>
          <a:p>
            <a:r>
              <a:rPr lang="en-US" sz="1700" dirty="0" smtClean="0">
                <a:solidFill>
                  <a:srgbClr val="C00000"/>
                </a:solidFill>
              </a:rPr>
              <a:t>then</a:t>
            </a:r>
            <a:r>
              <a:rPr lang="en-US" sz="1700" dirty="0" smtClean="0">
                <a:solidFill>
                  <a:prstClr val="black"/>
                </a:solidFill>
              </a:rPr>
              <a:t> &lt;</a:t>
            </a:r>
            <a:r>
              <a:rPr lang="ru-RU" sz="1700" dirty="0" smtClean="0">
                <a:solidFill>
                  <a:prstClr val="black"/>
                </a:solidFill>
              </a:rPr>
              <a:t>оператор 1</a:t>
            </a:r>
            <a:r>
              <a:rPr lang="en-US" sz="1700" dirty="0" smtClean="0">
                <a:solidFill>
                  <a:prstClr val="black"/>
                </a:solidFill>
              </a:rPr>
              <a:t>&gt;</a:t>
            </a:r>
          </a:p>
          <a:p>
            <a:r>
              <a:rPr lang="en-US" sz="1700" dirty="0" smtClean="0">
                <a:solidFill>
                  <a:srgbClr val="C00000"/>
                </a:solidFill>
              </a:rPr>
              <a:t>else</a:t>
            </a:r>
            <a:r>
              <a:rPr lang="en-US" sz="1700" dirty="0" smtClean="0">
                <a:solidFill>
                  <a:prstClr val="black"/>
                </a:solidFill>
              </a:rPr>
              <a:t> &lt;</a:t>
            </a:r>
            <a:r>
              <a:rPr lang="ru-RU" sz="1700" dirty="0" smtClean="0">
                <a:solidFill>
                  <a:prstClr val="black"/>
                </a:solidFill>
              </a:rPr>
              <a:t>оператор 2</a:t>
            </a:r>
            <a:r>
              <a:rPr lang="en-US" sz="1700" dirty="0" smtClean="0">
                <a:solidFill>
                  <a:prstClr val="black"/>
                </a:solidFill>
              </a:rPr>
              <a:t>&gt;</a:t>
            </a:r>
            <a:r>
              <a:rPr lang="ru-RU" sz="1700" dirty="0" smtClean="0">
                <a:solidFill>
                  <a:prstClr val="black"/>
                </a:solidFill>
              </a:rPr>
              <a:t>;</a:t>
            </a:r>
            <a:endParaRPr lang="ru-RU" sz="1700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27231" y="1012683"/>
            <a:ext cx="3697632" cy="307777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pPr algn="ctr"/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Неполное ветвление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19138" y="1012684"/>
            <a:ext cx="3697632" cy="307777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pPr algn="ctr"/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Полное ветвление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51388" y="3202437"/>
            <a:ext cx="367347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rgbClr val="C00000"/>
                </a:solidFill>
              </a:rPr>
              <a:t>if</a:t>
            </a:r>
            <a:r>
              <a:rPr lang="en-US" sz="1700" dirty="0" smtClean="0">
                <a:solidFill>
                  <a:prstClr val="black"/>
                </a:solidFill>
              </a:rPr>
              <a:t> &lt;</a:t>
            </a:r>
            <a:r>
              <a:rPr lang="ru-RU" sz="1700" dirty="0" smtClean="0">
                <a:solidFill>
                  <a:prstClr val="black"/>
                </a:solidFill>
              </a:rPr>
              <a:t>логическое выражение</a:t>
            </a:r>
            <a:r>
              <a:rPr lang="en-US" sz="1700" dirty="0" smtClean="0">
                <a:solidFill>
                  <a:prstClr val="black"/>
                </a:solidFill>
              </a:rPr>
              <a:t>&gt;</a:t>
            </a:r>
          </a:p>
          <a:p>
            <a:r>
              <a:rPr lang="en-US" sz="1700" dirty="0" smtClean="0">
                <a:solidFill>
                  <a:srgbClr val="C00000"/>
                </a:solidFill>
              </a:rPr>
              <a:t>then</a:t>
            </a:r>
            <a:r>
              <a:rPr lang="en-US" sz="1700" dirty="0" smtClean="0">
                <a:solidFill>
                  <a:prstClr val="black"/>
                </a:solidFill>
              </a:rPr>
              <a:t> &lt;</a:t>
            </a:r>
            <a:r>
              <a:rPr lang="ru-RU" sz="1700" dirty="0" smtClean="0">
                <a:solidFill>
                  <a:prstClr val="black"/>
                </a:solidFill>
              </a:rPr>
              <a:t>оператор</a:t>
            </a:r>
            <a:r>
              <a:rPr lang="en-US" sz="1700" dirty="0" smtClean="0">
                <a:solidFill>
                  <a:prstClr val="black"/>
                </a:solidFill>
              </a:rPr>
              <a:t>&gt;</a:t>
            </a:r>
            <a:r>
              <a:rPr lang="ru-RU" sz="1700" dirty="0" smtClean="0">
                <a:solidFill>
                  <a:prstClr val="black"/>
                </a:solidFill>
              </a:rPr>
              <a:t>;</a:t>
            </a:r>
            <a:endParaRPr lang="en-US" sz="1700" dirty="0" smtClean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481" y="1357010"/>
            <a:ext cx="2126473" cy="1395715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2992041" y="2797372"/>
            <a:ext cx="3159920" cy="307777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Запись на языке </a:t>
            </a:r>
            <a:r>
              <a:rPr lang="en-US" sz="2000" dirty="0" smtClean="0">
                <a:solidFill>
                  <a:srgbClr val="134E5E"/>
                </a:solidFill>
                <a:latin typeface="Roboto Slab"/>
              </a:rPr>
              <a:t>Pascal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809625" y="3778250"/>
            <a:ext cx="1946275" cy="0"/>
          </a:xfrm>
          <a:prstGeom prst="line">
            <a:avLst/>
          </a:prstGeom>
          <a:ln w="19050">
            <a:solidFill>
              <a:srgbClr val="134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809625" y="4027488"/>
            <a:ext cx="1946275" cy="0"/>
          </a:xfrm>
          <a:prstGeom prst="line">
            <a:avLst/>
          </a:prstGeom>
          <a:ln w="19050">
            <a:solidFill>
              <a:srgbClr val="134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4836390" y="3790950"/>
            <a:ext cx="1840635" cy="0"/>
          </a:xfrm>
          <a:prstGeom prst="line">
            <a:avLst/>
          </a:prstGeom>
          <a:ln w="19050">
            <a:solidFill>
              <a:srgbClr val="134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2871154" y="1632762"/>
            <a:ext cx="1621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</a:rPr>
              <a:t>если </a:t>
            </a:r>
            <a:r>
              <a:rPr lang="en-US" sz="1400" dirty="0" smtClean="0">
                <a:solidFill>
                  <a:prstClr val="black"/>
                </a:solidFill>
              </a:rPr>
              <a:t>&lt;</a:t>
            </a:r>
            <a:r>
              <a:rPr lang="ru-RU" sz="1400" dirty="0" smtClean="0">
                <a:solidFill>
                  <a:prstClr val="black"/>
                </a:solidFill>
              </a:rPr>
              <a:t>условие</a:t>
            </a:r>
            <a:r>
              <a:rPr lang="en-US" sz="1400" dirty="0" smtClean="0">
                <a:solidFill>
                  <a:prstClr val="black"/>
                </a:solidFill>
              </a:rPr>
              <a:t>&gt;</a:t>
            </a:r>
          </a:p>
          <a:p>
            <a:r>
              <a:rPr lang="ru-RU" sz="1400" dirty="0" smtClean="0">
                <a:solidFill>
                  <a:srgbClr val="C00000"/>
                </a:solidFill>
              </a:rPr>
              <a:t>то </a:t>
            </a:r>
            <a:r>
              <a:rPr lang="en-US" sz="1400" dirty="0" smtClean="0">
                <a:solidFill>
                  <a:prstClr val="black"/>
                </a:solidFill>
              </a:rPr>
              <a:t>&lt;</a:t>
            </a:r>
            <a:r>
              <a:rPr lang="ru-RU" sz="1400" dirty="0" smtClean="0">
                <a:solidFill>
                  <a:prstClr val="black"/>
                </a:solidFill>
              </a:rPr>
              <a:t>серия 1</a:t>
            </a:r>
            <a:r>
              <a:rPr lang="en-US" sz="1400" dirty="0" smtClean="0">
                <a:solidFill>
                  <a:prstClr val="black"/>
                </a:solidFill>
              </a:rPr>
              <a:t>&gt;</a:t>
            </a:r>
          </a:p>
          <a:p>
            <a:r>
              <a:rPr lang="ru-RU" sz="1400" dirty="0" smtClean="0">
                <a:solidFill>
                  <a:srgbClr val="C00000"/>
                </a:solidFill>
              </a:rPr>
              <a:t>иначе</a:t>
            </a:r>
            <a:r>
              <a:rPr lang="en-US" sz="1400" dirty="0" smtClean="0">
                <a:solidFill>
                  <a:prstClr val="black"/>
                </a:solidFill>
              </a:rPr>
              <a:t> &lt;</a:t>
            </a:r>
            <a:r>
              <a:rPr lang="ru-RU" sz="1400" dirty="0" smtClean="0">
                <a:solidFill>
                  <a:prstClr val="black"/>
                </a:solidFill>
              </a:rPr>
              <a:t>серия 2</a:t>
            </a:r>
            <a:r>
              <a:rPr lang="en-US" sz="1400" dirty="0" smtClean="0">
                <a:solidFill>
                  <a:prstClr val="black"/>
                </a:solidFill>
              </a:rPr>
              <a:t>&gt;</a:t>
            </a:r>
            <a:endParaRPr lang="ru-RU" sz="1400" dirty="0" smtClean="0">
              <a:solidFill>
                <a:prstClr val="black"/>
              </a:solidFill>
            </a:endParaRPr>
          </a:p>
          <a:p>
            <a:r>
              <a:rPr lang="ru-RU" sz="1400" dirty="0" smtClean="0">
                <a:solidFill>
                  <a:srgbClr val="C00000"/>
                </a:solidFill>
              </a:rPr>
              <a:t>все</a:t>
            </a:r>
            <a:endParaRPr lang="ru-RU" sz="14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9620" y="1357445"/>
            <a:ext cx="1916427" cy="1378068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6728779" y="1632762"/>
            <a:ext cx="1621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</a:rPr>
              <a:t>если </a:t>
            </a:r>
            <a:r>
              <a:rPr lang="en-US" sz="1400" dirty="0" smtClean="0">
                <a:solidFill>
                  <a:prstClr val="black"/>
                </a:solidFill>
              </a:rPr>
              <a:t>&lt;</a:t>
            </a:r>
            <a:r>
              <a:rPr lang="ru-RU" sz="1400" dirty="0" smtClean="0">
                <a:solidFill>
                  <a:prstClr val="black"/>
                </a:solidFill>
              </a:rPr>
              <a:t>условие</a:t>
            </a:r>
            <a:r>
              <a:rPr lang="en-US" sz="1400" dirty="0" smtClean="0">
                <a:solidFill>
                  <a:prstClr val="black"/>
                </a:solidFill>
              </a:rPr>
              <a:t>&gt;</a:t>
            </a:r>
          </a:p>
          <a:p>
            <a:r>
              <a:rPr lang="ru-RU" sz="1400" dirty="0" smtClean="0">
                <a:solidFill>
                  <a:srgbClr val="C00000"/>
                </a:solidFill>
              </a:rPr>
              <a:t>то </a:t>
            </a:r>
            <a:r>
              <a:rPr lang="en-US" sz="1400" dirty="0" smtClean="0">
                <a:solidFill>
                  <a:prstClr val="black"/>
                </a:solidFill>
              </a:rPr>
              <a:t>&lt;</a:t>
            </a:r>
            <a:r>
              <a:rPr lang="ru-RU" sz="1400" dirty="0" smtClean="0">
                <a:solidFill>
                  <a:prstClr val="black"/>
                </a:solidFill>
              </a:rPr>
              <a:t>серия</a:t>
            </a:r>
            <a:r>
              <a:rPr lang="en-US" sz="1400" dirty="0" smtClean="0">
                <a:solidFill>
                  <a:prstClr val="black"/>
                </a:solidFill>
              </a:rPr>
              <a:t>&gt;</a:t>
            </a:r>
          </a:p>
          <a:p>
            <a:r>
              <a:rPr lang="ru-RU" sz="1400" dirty="0" smtClean="0">
                <a:solidFill>
                  <a:srgbClr val="C00000"/>
                </a:solidFill>
              </a:rPr>
              <a:t>все</a:t>
            </a:r>
            <a:endParaRPr lang="ru-RU" sz="1400" dirty="0">
              <a:solidFill>
                <a:srgbClr val="C00000"/>
              </a:solidFill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3405532" y="1899445"/>
            <a:ext cx="921199" cy="0"/>
          </a:xfrm>
          <a:prstGeom prst="line">
            <a:avLst/>
          </a:prstGeom>
          <a:ln w="19050">
            <a:solidFill>
              <a:srgbClr val="134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989156" y="3511550"/>
            <a:ext cx="2692906" cy="0"/>
          </a:xfrm>
          <a:prstGeom prst="line">
            <a:avLst/>
          </a:prstGeom>
          <a:ln w="19050">
            <a:solidFill>
              <a:srgbClr val="134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30380" y="4192926"/>
            <a:ext cx="795403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dirty="0" smtClean="0">
                <a:solidFill>
                  <a:prstClr val="black"/>
                </a:solidFill>
              </a:rPr>
              <a:t>Если команд несколько, то стоит заключать их в операторные скобки: </a:t>
            </a:r>
            <a:r>
              <a:rPr lang="en-US" sz="1500" dirty="0" smtClean="0">
                <a:solidFill>
                  <a:srgbClr val="C00000"/>
                </a:solidFill>
              </a:rPr>
              <a:t>begin</a:t>
            </a:r>
            <a:r>
              <a:rPr lang="en-US" sz="1500" dirty="0" smtClean="0">
                <a:solidFill>
                  <a:prstClr val="black"/>
                </a:solidFill>
              </a:rPr>
              <a:t> … </a:t>
            </a:r>
            <a:r>
              <a:rPr lang="en-US" sz="1500" dirty="0" smtClean="0">
                <a:solidFill>
                  <a:srgbClr val="C00000"/>
                </a:solidFill>
              </a:rPr>
              <a:t>end</a:t>
            </a:r>
            <a:r>
              <a:rPr lang="ru-RU" sz="1500" dirty="0" smtClean="0">
                <a:solidFill>
                  <a:prstClr val="black"/>
                </a:solidFill>
              </a:rPr>
              <a:t>.</a:t>
            </a:r>
            <a:endParaRPr lang="ru-RU" sz="1500" dirty="0">
              <a:solidFill>
                <a:prstClr val="black"/>
              </a:solidFill>
            </a:endParaRPr>
          </a:p>
        </p:txBody>
      </p:sp>
      <p:cxnSp>
        <p:nvCxnSpPr>
          <p:cNvPr id="5" name="Прямая соединительная линия 4"/>
          <p:cNvCxnSpPr>
            <a:endCxn id="35" idx="0"/>
          </p:cNvCxnSpPr>
          <p:nvPr/>
        </p:nvCxnSpPr>
        <p:spPr>
          <a:xfrm>
            <a:off x="4572000" y="1085850"/>
            <a:ext cx="1" cy="1711522"/>
          </a:xfrm>
          <a:prstGeom prst="line">
            <a:avLst/>
          </a:prstGeom>
          <a:ln>
            <a:solidFill>
              <a:srgbClr val="134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35" idx="2"/>
          </p:cNvCxnSpPr>
          <p:nvPr/>
        </p:nvCxnSpPr>
        <p:spPr>
          <a:xfrm>
            <a:off x="4572001" y="3105149"/>
            <a:ext cx="0" cy="951012"/>
          </a:xfrm>
          <a:prstGeom prst="line">
            <a:avLst/>
          </a:prstGeom>
          <a:ln>
            <a:solidFill>
              <a:srgbClr val="134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00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  <p:bldP spid="29" grpId="0"/>
      <p:bldP spid="39" grpId="0"/>
      <p:bldP spid="35" grpId="0"/>
      <p:bldP spid="44" grpId="0"/>
      <p:bldP spid="47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0581" y="531969"/>
            <a:ext cx="72228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134E5E"/>
                </a:solidFill>
                <a:latin typeface="Roboto Slab"/>
              </a:rPr>
              <a:t>Оператор выбора</a:t>
            </a:r>
          </a:p>
          <a:p>
            <a:pPr algn="ctr"/>
            <a:r>
              <a:rPr lang="en-US" sz="1800" dirty="0" smtClean="0">
                <a:solidFill>
                  <a:srgbClr val="134E5E"/>
                </a:solidFill>
                <a:latin typeface="Roboto Slab"/>
              </a:rPr>
              <a:t>CASE</a:t>
            </a:r>
            <a:endParaRPr lang="ru-RU" sz="2400" dirty="0">
              <a:solidFill>
                <a:srgbClr val="134E5E"/>
              </a:solidFill>
              <a:latin typeface="Roboto Slab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19138" y="1435175"/>
            <a:ext cx="3697632" cy="307777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Полная форма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9138" y="1781175"/>
            <a:ext cx="36734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srgbClr val="C00000"/>
                </a:solidFill>
              </a:rPr>
              <a:t>case</a:t>
            </a:r>
            <a:r>
              <a:rPr lang="en-US" sz="1500" dirty="0" smtClean="0">
                <a:solidFill>
                  <a:prstClr val="black"/>
                </a:solidFill>
              </a:rPr>
              <a:t> &lt;</a:t>
            </a:r>
            <a:r>
              <a:rPr lang="ru-RU" sz="1500" dirty="0" smtClean="0">
                <a:solidFill>
                  <a:prstClr val="black"/>
                </a:solidFill>
              </a:rPr>
              <a:t>селектор</a:t>
            </a:r>
            <a:r>
              <a:rPr lang="en-US" sz="1500" dirty="0" smtClean="0">
                <a:solidFill>
                  <a:prstClr val="black"/>
                </a:solidFill>
              </a:rPr>
              <a:t>&gt;</a:t>
            </a:r>
            <a:r>
              <a:rPr lang="ru-RU" sz="1500" dirty="0" smtClean="0">
                <a:solidFill>
                  <a:prstClr val="black"/>
                </a:solidFill>
              </a:rPr>
              <a:t> </a:t>
            </a:r>
            <a:r>
              <a:rPr lang="en-US" sz="1500" dirty="0" smtClean="0">
                <a:solidFill>
                  <a:srgbClr val="C00000"/>
                </a:solidFill>
              </a:rPr>
              <a:t>of</a:t>
            </a:r>
          </a:p>
          <a:p>
            <a:r>
              <a:rPr lang="en-US" sz="1500" dirty="0" smtClean="0">
                <a:solidFill>
                  <a:prstClr val="black"/>
                </a:solidFill>
              </a:rPr>
              <a:t>&lt;</a:t>
            </a:r>
            <a:r>
              <a:rPr lang="ru-RU" sz="1500" dirty="0" smtClean="0">
                <a:solidFill>
                  <a:prstClr val="black"/>
                </a:solidFill>
              </a:rPr>
              <a:t>список констант 1</a:t>
            </a:r>
            <a:r>
              <a:rPr lang="en-US" sz="1500" dirty="0" smtClean="0">
                <a:solidFill>
                  <a:prstClr val="black"/>
                </a:solidFill>
              </a:rPr>
              <a:t>&gt;: &lt;</a:t>
            </a:r>
            <a:r>
              <a:rPr lang="ru-RU" sz="1500" dirty="0" smtClean="0">
                <a:solidFill>
                  <a:prstClr val="black"/>
                </a:solidFill>
              </a:rPr>
              <a:t>оператор 1</a:t>
            </a:r>
            <a:r>
              <a:rPr lang="en-US" sz="1500" dirty="0" smtClean="0">
                <a:solidFill>
                  <a:prstClr val="black"/>
                </a:solidFill>
              </a:rPr>
              <a:t>&gt;;</a:t>
            </a:r>
          </a:p>
          <a:p>
            <a:r>
              <a:rPr lang="en-US" sz="1500" dirty="0" smtClean="0">
                <a:solidFill>
                  <a:prstClr val="black"/>
                </a:solidFill>
              </a:rPr>
              <a:t>…</a:t>
            </a:r>
          </a:p>
          <a:p>
            <a:r>
              <a:rPr lang="en-US" sz="1500" dirty="0" smtClean="0">
                <a:solidFill>
                  <a:prstClr val="black"/>
                </a:solidFill>
              </a:rPr>
              <a:t>&lt;</a:t>
            </a:r>
            <a:r>
              <a:rPr lang="ru-RU" sz="1500" dirty="0">
                <a:solidFill>
                  <a:prstClr val="black"/>
                </a:solidFill>
              </a:rPr>
              <a:t> список констант </a:t>
            </a:r>
            <a:r>
              <a:rPr lang="en-US" sz="1500" dirty="0" smtClean="0">
                <a:solidFill>
                  <a:prstClr val="black"/>
                </a:solidFill>
              </a:rPr>
              <a:t>N&gt;: &lt;</a:t>
            </a:r>
            <a:r>
              <a:rPr lang="ru-RU" sz="1500" dirty="0">
                <a:solidFill>
                  <a:prstClr val="black"/>
                </a:solidFill>
              </a:rPr>
              <a:t> оператор </a:t>
            </a:r>
            <a:r>
              <a:rPr lang="en-US" sz="1500" dirty="0">
                <a:solidFill>
                  <a:prstClr val="black"/>
                </a:solidFill>
              </a:rPr>
              <a:t>N</a:t>
            </a:r>
            <a:r>
              <a:rPr lang="en-US" sz="1500" dirty="0" smtClean="0">
                <a:solidFill>
                  <a:prstClr val="black"/>
                </a:solidFill>
              </a:rPr>
              <a:t>&gt;;</a:t>
            </a:r>
          </a:p>
          <a:p>
            <a:r>
              <a:rPr lang="en-US" sz="1500" dirty="0" smtClean="0">
                <a:solidFill>
                  <a:srgbClr val="C00000"/>
                </a:solidFill>
              </a:rPr>
              <a:t>else</a:t>
            </a:r>
            <a:r>
              <a:rPr lang="en-US" sz="1500" dirty="0" smtClean="0">
                <a:solidFill>
                  <a:prstClr val="black"/>
                </a:solidFill>
              </a:rPr>
              <a:t> &lt;</a:t>
            </a:r>
            <a:r>
              <a:rPr lang="ru-RU" sz="1500" dirty="0" smtClean="0">
                <a:solidFill>
                  <a:prstClr val="black"/>
                </a:solidFill>
              </a:rPr>
              <a:t>оператор</a:t>
            </a:r>
            <a:r>
              <a:rPr lang="en-US" sz="1500" dirty="0" smtClean="0">
                <a:solidFill>
                  <a:prstClr val="black"/>
                </a:solidFill>
              </a:rPr>
              <a:t>&gt;</a:t>
            </a:r>
          </a:p>
          <a:p>
            <a:r>
              <a:rPr lang="en-US" sz="1500" dirty="0" smtClean="0">
                <a:solidFill>
                  <a:srgbClr val="C00000"/>
                </a:solidFill>
              </a:rPr>
              <a:t>end</a:t>
            </a:r>
            <a:r>
              <a:rPr lang="ru-RU" sz="1500" dirty="0">
                <a:solidFill>
                  <a:srgbClr val="C00000"/>
                </a:solidFill>
              </a:rPr>
              <a:t>;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9136" y="3534728"/>
            <a:ext cx="8577263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300" i="1" dirty="0" smtClean="0">
                <a:solidFill>
                  <a:prstClr val="black"/>
                </a:solidFill>
              </a:rPr>
              <a:t>&lt;</a:t>
            </a:r>
            <a:r>
              <a:rPr lang="ru-RU" sz="1300" i="1" dirty="0" smtClean="0">
                <a:solidFill>
                  <a:prstClr val="black"/>
                </a:solidFill>
              </a:rPr>
              <a:t>селектор</a:t>
            </a:r>
            <a:r>
              <a:rPr lang="en-US" sz="1300" i="1" dirty="0" smtClean="0">
                <a:solidFill>
                  <a:prstClr val="black"/>
                </a:solidFill>
              </a:rPr>
              <a:t>&gt;</a:t>
            </a:r>
            <a:r>
              <a:rPr lang="ru-RU" sz="1300" dirty="0" smtClean="0">
                <a:solidFill>
                  <a:prstClr val="black"/>
                </a:solidFill>
              </a:rPr>
              <a:t> – выражение любого порядкового типа.</a:t>
            </a:r>
          </a:p>
          <a:p>
            <a:pPr>
              <a:spcAft>
                <a:spcPts val="600"/>
              </a:spcAft>
            </a:pPr>
            <a:r>
              <a:rPr lang="en-US" sz="1300" i="1" dirty="0" smtClean="0">
                <a:solidFill>
                  <a:prstClr val="black"/>
                </a:solidFill>
              </a:rPr>
              <a:t>&lt;</a:t>
            </a:r>
            <a:r>
              <a:rPr lang="ru-RU" sz="1300" i="1" dirty="0" smtClean="0">
                <a:solidFill>
                  <a:prstClr val="black"/>
                </a:solidFill>
              </a:rPr>
              <a:t>список констант 1</a:t>
            </a:r>
            <a:r>
              <a:rPr lang="en-US" sz="1300" i="1" dirty="0" smtClean="0">
                <a:solidFill>
                  <a:prstClr val="black"/>
                </a:solidFill>
              </a:rPr>
              <a:t>&gt; …</a:t>
            </a:r>
            <a:r>
              <a:rPr lang="ru-RU" sz="1300" i="1" dirty="0" smtClean="0">
                <a:solidFill>
                  <a:prstClr val="black"/>
                </a:solidFill>
              </a:rPr>
              <a:t> </a:t>
            </a:r>
            <a:r>
              <a:rPr lang="en-US" sz="1300" i="1" dirty="0" smtClean="0">
                <a:solidFill>
                  <a:prstClr val="black"/>
                </a:solidFill>
              </a:rPr>
              <a:t>&lt;</a:t>
            </a:r>
            <a:r>
              <a:rPr lang="ru-RU" sz="1300" i="1" dirty="0" smtClean="0">
                <a:solidFill>
                  <a:prstClr val="black"/>
                </a:solidFill>
              </a:rPr>
              <a:t> </a:t>
            </a:r>
            <a:r>
              <a:rPr lang="ru-RU" sz="1300" i="1" dirty="0">
                <a:solidFill>
                  <a:prstClr val="black"/>
                </a:solidFill>
              </a:rPr>
              <a:t>список констант </a:t>
            </a:r>
            <a:r>
              <a:rPr lang="en-US" sz="1300" i="1" dirty="0" smtClean="0">
                <a:solidFill>
                  <a:prstClr val="black"/>
                </a:solidFill>
              </a:rPr>
              <a:t>N&gt;</a:t>
            </a:r>
            <a:r>
              <a:rPr lang="ru-RU" sz="1300" dirty="0">
                <a:solidFill>
                  <a:prstClr val="black"/>
                </a:solidFill>
              </a:rPr>
              <a:t> – </a:t>
            </a:r>
            <a:r>
              <a:rPr lang="ru-RU" sz="1300" dirty="0" smtClean="0">
                <a:solidFill>
                  <a:prstClr val="black"/>
                </a:solidFill>
              </a:rPr>
              <a:t>постоянная величина того же типа, что и селектор.</a:t>
            </a:r>
          </a:p>
          <a:p>
            <a:pPr>
              <a:spcAft>
                <a:spcPts val="600"/>
              </a:spcAft>
            </a:pPr>
            <a:r>
              <a:rPr lang="en-US" sz="1300" i="1" dirty="0">
                <a:solidFill>
                  <a:prstClr val="black"/>
                </a:solidFill>
              </a:rPr>
              <a:t>&lt;</a:t>
            </a:r>
            <a:r>
              <a:rPr lang="ru-RU" sz="1300" i="1" dirty="0">
                <a:solidFill>
                  <a:prstClr val="black"/>
                </a:solidFill>
              </a:rPr>
              <a:t>оператор 1</a:t>
            </a:r>
            <a:r>
              <a:rPr lang="en-US" sz="1300" i="1" dirty="0" smtClean="0">
                <a:solidFill>
                  <a:prstClr val="black"/>
                </a:solidFill>
              </a:rPr>
              <a:t>&gt;</a:t>
            </a:r>
            <a:r>
              <a:rPr lang="ru-RU" sz="1300" i="1" dirty="0" smtClean="0">
                <a:solidFill>
                  <a:prstClr val="black"/>
                </a:solidFill>
              </a:rPr>
              <a:t> …</a:t>
            </a:r>
            <a:r>
              <a:rPr lang="en-US" sz="1300" i="1" dirty="0" smtClean="0">
                <a:solidFill>
                  <a:prstClr val="black"/>
                </a:solidFill>
              </a:rPr>
              <a:t> &lt;</a:t>
            </a:r>
            <a:r>
              <a:rPr lang="ru-RU" sz="1300" i="1" dirty="0">
                <a:solidFill>
                  <a:prstClr val="black"/>
                </a:solidFill>
              </a:rPr>
              <a:t> оператор </a:t>
            </a:r>
            <a:r>
              <a:rPr lang="en-US" sz="1300" i="1" dirty="0">
                <a:solidFill>
                  <a:prstClr val="black"/>
                </a:solidFill>
              </a:rPr>
              <a:t>N</a:t>
            </a:r>
            <a:r>
              <a:rPr lang="en-US" sz="1300" i="1" dirty="0" smtClean="0">
                <a:solidFill>
                  <a:prstClr val="black"/>
                </a:solidFill>
              </a:rPr>
              <a:t>&gt;</a:t>
            </a:r>
            <a:r>
              <a:rPr lang="ru-RU" sz="1300" dirty="0">
                <a:solidFill>
                  <a:prstClr val="black"/>
                </a:solidFill>
              </a:rPr>
              <a:t> – </a:t>
            </a:r>
            <a:r>
              <a:rPr lang="ru-RU" sz="1300" dirty="0" smtClean="0">
                <a:solidFill>
                  <a:prstClr val="black"/>
                </a:solidFill>
              </a:rPr>
              <a:t>любой простой или составной оператор.</a:t>
            </a:r>
            <a:endParaRPr lang="en-US" sz="1300" dirty="0" smtClean="0">
              <a:solidFill>
                <a:prstClr val="black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27231" y="1473398"/>
            <a:ext cx="3697632" cy="307777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2000" dirty="0" smtClean="0">
                <a:solidFill>
                  <a:srgbClr val="134E5E"/>
                </a:solidFill>
                <a:latin typeface="Roboto Slab"/>
              </a:rPr>
              <a:t>Неполная форма</a:t>
            </a:r>
            <a:endParaRPr lang="ru-RU" sz="2000" dirty="0">
              <a:solidFill>
                <a:prstClr val="black"/>
              </a:solidFill>
              <a:latin typeface="Roboto Slab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4572000" y="1562100"/>
            <a:ext cx="1" cy="1711522"/>
          </a:xfrm>
          <a:prstGeom prst="line">
            <a:avLst/>
          </a:prstGeom>
          <a:ln>
            <a:solidFill>
              <a:srgbClr val="134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727231" y="1781175"/>
            <a:ext cx="367347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srgbClr val="C00000"/>
                </a:solidFill>
              </a:rPr>
              <a:t>case</a:t>
            </a:r>
            <a:r>
              <a:rPr lang="en-US" sz="1500" dirty="0" smtClean="0">
                <a:solidFill>
                  <a:prstClr val="black"/>
                </a:solidFill>
              </a:rPr>
              <a:t> &lt;</a:t>
            </a:r>
            <a:r>
              <a:rPr lang="ru-RU" sz="1500" dirty="0" smtClean="0">
                <a:solidFill>
                  <a:prstClr val="black"/>
                </a:solidFill>
              </a:rPr>
              <a:t>селектор</a:t>
            </a:r>
            <a:r>
              <a:rPr lang="en-US" sz="1500" dirty="0" smtClean="0">
                <a:solidFill>
                  <a:prstClr val="black"/>
                </a:solidFill>
              </a:rPr>
              <a:t>&gt;</a:t>
            </a:r>
            <a:r>
              <a:rPr lang="ru-RU" sz="1500" dirty="0" smtClean="0">
                <a:solidFill>
                  <a:prstClr val="black"/>
                </a:solidFill>
              </a:rPr>
              <a:t> </a:t>
            </a:r>
            <a:r>
              <a:rPr lang="en-US" sz="1500" dirty="0" smtClean="0">
                <a:solidFill>
                  <a:srgbClr val="C00000"/>
                </a:solidFill>
              </a:rPr>
              <a:t>of</a:t>
            </a:r>
          </a:p>
          <a:p>
            <a:r>
              <a:rPr lang="en-US" sz="1500" dirty="0" smtClean="0">
                <a:solidFill>
                  <a:prstClr val="black"/>
                </a:solidFill>
              </a:rPr>
              <a:t>&lt;</a:t>
            </a:r>
            <a:r>
              <a:rPr lang="ru-RU" sz="1500" dirty="0" smtClean="0">
                <a:solidFill>
                  <a:prstClr val="black"/>
                </a:solidFill>
              </a:rPr>
              <a:t>список констант 1</a:t>
            </a:r>
            <a:r>
              <a:rPr lang="en-US" sz="1500" dirty="0" smtClean="0">
                <a:solidFill>
                  <a:prstClr val="black"/>
                </a:solidFill>
              </a:rPr>
              <a:t>&gt;: &lt;</a:t>
            </a:r>
            <a:r>
              <a:rPr lang="ru-RU" sz="1500" dirty="0" smtClean="0">
                <a:solidFill>
                  <a:prstClr val="black"/>
                </a:solidFill>
              </a:rPr>
              <a:t>оператор 1</a:t>
            </a:r>
            <a:r>
              <a:rPr lang="en-US" sz="1500" dirty="0" smtClean="0">
                <a:solidFill>
                  <a:prstClr val="black"/>
                </a:solidFill>
              </a:rPr>
              <a:t>&gt;;</a:t>
            </a:r>
          </a:p>
          <a:p>
            <a:r>
              <a:rPr lang="en-US" sz="1500" dirty="0" smtClean="0">
                <a:solidFill>
                  <a:prstClr val="black"/>
                </a:solidFill>
              </a:rPr>
              <a:t>…</a:t>
            </a:r>
          </a:p>
          <a:p>
            <a:r>
              <a:rPr lang="en-US" sz="1500" dirty="0" smtClean="0">
                <a:solidFill>
                  <a:prstClr val="black"/>
                </a:solidFill>
              </a:rPr>
              <a:t>&lt;</a:t>
            </a:r>
            <a:r>
              <a:rPr lang="ru-RU" sz="1500" dirty="0">
                <a:solidFill>
                  <a:prstClr val="black"/>
                </a:solidFill>
              </a:rPr>
              <a:t> список констант </a:t>
            </a:r>
            <a:r>
              <a:rPr lang="en-US" sz="1500" dirty="0" smtClean="0">
                <a:solidFill>
                  <a:prstClr val="black"/>
                </a:solidFill>
              </a:rPr>
              <a:t>N&gt;: &lt;</a:t>
            </a:r>
            <a:r>
              <a:rPr lang="ru-RU" sz="1500" dirty="0">
                <a:solidFill>
                  <a:prstClr val="black"/>
                </a:solidFill>
              </a:rPr>
              <a:t> оператор </a:t>
            </a:r>
            <a:r>
              <a:rPr lang="en-US" sz="1500" dirty="0">
                <a:solidFill>
                  <a:prstClr val="black"/>
                </a:solidFill>
              </a:rPr>
              <a:t>N</a:t>
            </a:r>
            <a:r>
              <a:rPr lang="en-US" sz="1500" dirty="0" smtClean="0">
                <a:solidFill>
                  <a:prstClr val="black"/>
                </a:solidFill>
              </a:rPr>
              <a:t>&gt;;</a:t>
            </a:r>
          </a:p>
          <a:p>
            <a:r>
              <a:rPr lang="en-US" sz="1500" dirty="0" smtClean="0">
                <a:solidFill>
                  <a:srgbClr val="C00000"/>
                </a:solidFill>
              </a:rPr>
              <a:t>end</a:t>
            </a:r>
            <a:r>
              <a:rPr lang="ru-RU" sz="1500" dirty="0" smtClean="0">
                <a:solidFill>
                  <a:srgbClr val="C00000"/>
                </a:solidFill>
              </a:rPr>
              <a:t>;</a:t>
            </a:r>
            <a:endParaRPr lang="ru-RU" sz="1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6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22" grpId="0"/>
      <p:bldP spid="24" grpId="0"/>
      <p:bldP spid="25" grpId="0" build="p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960581" y="211453"/>
            <a:ext cx="7222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134E5E"/>
                </a:solidFill>
                <a:latin typeface="Roboto Slab"/>
              </a:rPr>
              <a:t>Пример</a:t>
            </a:r>
            <a:r>
              <a:rPr lang="en-US" sz="2400" dirty="0" smtClean="0">
                <a:solidFill>
                  <a:srgbClr val="134E5E"/>
                </a:solidFill>
                <a:latin typeface="Roboto Slab"/>
              </a:rPr>
              <a:t> </a:t>
            </a:r>
            <a:r>
              <a:rPr lang="ru-RU" sz="2400" dirty="0">
                <a:solidFill>
                  <a:srgbClr val="134E5E"/>
                </a:solidFill>
                <a:latin typeface="Roboto Slab"/>
              </a:rPr>
              <a:t>3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73100" y="750386"/>
            <a:ext cx="7751763" cy="526298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500" dirty="0" smtClean="0">
                <a:solidFill>
                  <a:prstClr val="black"/>
                </a:solidFill>
              </a:rPr>
              <a:t>Преобразовать введённое целое число из диапазона (1..5) в его словесное </a:t>
            </a:r>
          </a:p>
          <a:p>
            <a:pPr>
              <a:lnSpc>
                <a:spcPct val="114000"/>
              </a:lnSpc>
            </a:pPr>
            <a:r>
              <a:rPr lang="ru-RU" sz="1500" dirty="0" smtClean="0">
                <a:solidFill>
                  <a:prstClr val="black"/>
                </a:solidFill>
              </a:rPr>
              <a:t>представление.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9138" y="1311350"/>
            <a:ext cx="3697632" cy="246221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1600" dirty="0" smtClean="0">
                <a:solidFill>
                  <a:srgbClr val="134E5E"/>
                </a:solidFill>
                <a:latin typeface="Roboto Slab"/>
              </a:rPr>
              <a:t>Условный оператор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27231" y="1349573"/>
            <a:ext cx="3697632" cy="246221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lIns="46800" tIns="0" rIns="46800" bIns="0">
            <a:spAutoFit/>
          </a:bodyPr>
          <a:lstStyle/>
          <a:p>
            <a:r>
              <a:rPr lang="ru-RU" sz="1600" dirty="0" smtClean="0">
                <a:solidFill>
                  <a:srgbClr val="134E5E"/>
                </a:solidFill>
                <a:latin typeface="Roboto Slab"/>
              </a:rPr>
              <a:t>Оператор выбора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9138" y="1533402"/>
            <a:ext cx="3424237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dirty="0">
                <a:solidFill>
                  <a:srgbClr val="C00000"/>
                </a:solidFill>
              </a:rPr>
              <a:t>p</a:t>
            </a:r>
            <a:r>
              <a:rPr lang="en-US" sz="1250" dirty="0" smtClean="0">
                <a:solidFill>
                  <a:srgbClr val="C00000"/>
                </a:solidFill>
              </a:rPr>
              <a:t>rogram </a:t>
            </a:r>
            <a:r>
              <a:rPr lang="en-US" sz="1250" dirty="0" smtClean="0">
                <a:solidFill>
                  <a:prstClr val="black"/>
                </a:solidFill>
              </a:rPr>
              <a:t>pr3;</a:t>
            </a:r>
          </a:p>
          <a:p>
            <a:r>
              <a:rPr lang="en-US" sz="1250" dirty="0" err="1">
                <a:solidFill>
                  <a:srgbClr val="C00000"/>
                </a:solidFill>
              </a:rPr>
              <a:t>v</a:t>
            </a:r>
            <a:r>
              <a:rPr lang="en-US" sz="1250" dirty="0" err="1" smtClean="0">
                <a:solidFill>
                  <a:srgbClr val="C00000"/>
                </a:solidFill>
              </a:rPr>
              <a:t>ar</a:t>
            </a:r>
            <a:endParaRPr lang="en-US" sz="1250" dirty="0" smtClean="0">
              <a:solidFill>
                <a:srgbClr val="C00000"/>
              </a:solidFill>
            </a:endParaRPr>
          </a:p>
          <a:p>
            <a:r>
              <a:rPr lang="en-US" sz="1250" dirty="0">
                <a:solidFill>
                  <a:srgbClr val="C00000"/>
                </a:solidFill>
              </a:rPr>
              <a:t> </a:t>
            </a:r>
            <a:r>
              <a:rPr lang="en-US" sz="1250" dirty="0" smtClean="0">
                <a:solidFill>
                  <a:srgbClr val="C00000"/>
                </a:solidFill>
              </a:rPr>
              <a:t> </a:t>
            </a:r>
            <a:r>
              <a:rPr lang="en-US" sz="1250" dirty="0" smtClean="0">
                <a:solidFill>
                  <a:prstClr val="black"/>
                </a:solidFill>
              </a:rPr>
              <a:t>n</a:t>
            </a:r>
            <a:r>
              <a:rPr lang="en-US" sz="1250" dirty="0" smtClean="0">
                <a:solidFill>
                  <a:srgbClr val="C00000"/>
                </a:solidFill>
              </a:rPr>
              <a:t>: integer</a:t>
            </a:r>
            <a:r>
              <a:rPr lang="en-US" sz="1250" dirty="0" smtClean="0">
                <a:solidFill>
                  <a:prstClr val="black"/>
                </a:solidFill>
              </a:rPr>
              <a:t>;</a:t>
            </a:r>
          </a:p>
          <a:p>
            <a:r>
              <a:rPr lang="en-US" sz="1250" dirty="0" smtClean="0">
                <a:solidFill>
                  <a:srgbClr val="C00000"/>
                </a:solidFill>
              </a:rPr>
              <a:t>begin</a:t>
            </a:r>
          </a:p>
          <a:p>
            <a:r>
              <a:rPr lang="en-US" sz="1250" dirty="0" smtClean="0">
                <a:solidFill>
                  <a:srgbClr val="C00000"/>
                </a:solidFill>
              </a:rPr>
              <a:t>  </a:t>
            </a:r>
            <a:r>
              <a:rPr lang="en-US" sz="1250" dirty="0" smtClean="0">
                <a:solidFill>
                  <a:prstClr val="black"/>
                </a:solidFill>
              </a:rPr>
              <a:t>write (‘</a:t>
            </a:r>
            <a:r>
              <a:rPr lang="ru-RU" sz="1250" dirty="0" smtClean="0">
                <a:solidFill>
                  <a:prstClr val="black"/>
                </a:solidFill>
              </a:rPr>
              <a:t>Введите число</a:t>
            </a:r>
            <a:r>
              <a:rPr lang="en-US" sz="1250" dirty="0" smtClean="0">
                <a:solidFill>
                  <a:prstClr val="black"/>
                </a:solidFill>
              </a:rPr>
              <a:t>’);</a:t>
            </a:r>
          </a:p>
          <a:p>
            <a:r>
              <a:rPr lang="en-US" sz="1250" dirty="0" smtClean="0">
                <a:solidFill>
                  <a:prstClr val="black"/>
                </a:solidFill>
              </a:rPr>
              <a:t>  </a:t>
            </a:r>
            <a:r>
              <a:rPr lang="en-US" sz="1250" dirty="0" err="1" smtClean="0">
                <a:solidFill>
                  <a:prstClr val="black"/>
                </a:solidFill>
              </a:rPr>
              <a:t>readln</a:t>
            </a:r>
            <a:r>
              <a:rPr lang="en-US" sz="1250" dirty="0" smtClean="0">
                <a:solidFill>
                  <a:prstClr val="black"/>
                </a:solidFill>
              </a:rPr>
              <a:t> (n);</a:t>
            </a:r>
          </a:p>
          <a:p>
            <a:r>
              <a:rPr lang="ru-RU" sz="1250" dirty="0" smtClean="0">
                <a:solidFill>
                  <a:srgbClr val="C00000"/>
                </a:solidFill>
              </a:rPr>
              <a:t>  </a:t>
            </a:r>
            <a:r>
              <a:rPr lang="en-US" sz="1250" dirty="0" smtClean="0">
                <a:solidFill>
                  <a:srgbClr val="C00000"/>
                </a:solidFill>
              </a:rPr>
              <a:t>if </a:t>
            </a:r>
            <a:r>
              <a:rPr lang="en-US" sz="1250" dirty="0" smtClean="0">
                <a:solidFill>
                  <a:prstClr val="black"/>
                </a:solidFill>
              </a:rPr>
              <a:t>n=1</a:t>
            </a:r>
            <a:r>
              <a:rPr lang="en-US" sz="1250" dirty="0" smtClean="0">
                <a:solidFill>
                  <a:srgbClr val="C00000"/>
                </a:solidFill>
              </a:rPr>
              <a:t> then</a:t>
            </a:r>
          </a:p>
          <a:p>
            <a:r>
              <a:rPr lang="en-US" sz="1250" dirty="0" smtClean="0">
                <a:solidFill>
                  <a:prstClr val="black"/>
                </a:solidFill>
              </a:rPr>
              <a:t>     write (‘</a:t>
            </a:r>
            <a:r>
              <a:rPr lang="ru-RU" sz="1250" dirty="0" smtClean="0">
                <a:solidFill>
                  <a:prstClr val="black"/>
                </a:solidFill>
              </a:rPr>
              <a:t>Один</a:t>
            </a:r>
            <a:r>
              <a:rPr lang="en-US" sz="1250" dirty="0" smtClean="0">
                <a:solidFill>
                  <a:prstClr val="black"/>
                </a:solidFill>
              </a:rPr>
              <a:t>’)</a:t>
            </a:r>
            <a:endParaRPr lang="ru-RU" sz="1250" dirty="0" smtClean="0">
              <a:solidFill>
                <a:srgbClr val="C00000"/>
              </a:solidFill>
            </a:endParaRPr>
          </a:p>
          <a:p>
            <a:r>
              <a:rPr lang="ru-RU" sz="1250" dirty="0">
                <a:solidFill>
                  <a:srgbClr val="C00000"/>
                </a:solidFill>
              </a:rPr>
              <a:t> </a:t>
            </a:r>
            <a:r>
              <a:rPr lang="en-US" sz="1250" dirty="0" smtClean="0">
                <a:solidFill>
                  <a:srgbClr val="C00000"/>
                </a:solidFill>
              </a:rPr>
              <a:t>else if </a:t>
            </a:r>
            <a:r>
              <a:rPr lang="en-US" sz="1250" dirty="0" smtClean="0">
                <a:solidFill>
                  <a:prstClr val="black"/>
                </a:solidFill>
              </a:rPr>
              <a:t>n=</a:t>
            </a:r>
            <a:r>
              <a:rPr lang="ru-RU" sz="1250" dirty="0" smtClean="0">
                <a:solidFill>
                  <a:prstClr val="black"/>
                </a:solidFill>
              </a:rPr>
              <a:t>2</a:t>
            </a:r>
            <a:r>
              <a:rPr lang="en-US" sz="1250" dirty="0" smtClean="0">
                <a:solidFill>
                  <a:srgbClr val="C00000"/>
                </a:solidFill>
              </a:rPr>
              <a:t> </a:t>
            </a:r>
            <a:r>
              <a:rPr lang="en-US" sz="1250" dirty="0">
                <a:solidFill>
                  <a:srgbClr val="C00000"/>
                </a:solidFill>
              </a:rPr>
              <a:t>then</a:t>
            </a:r>
          </a:p>
          <a:p>
            <a:r>
              <a:rPr lang="en-US" sz="1250" dirty="0">
                <a:solidFill>
                  <a:prstClr val="black"/>
                </a:solidFill>
              </a:rPr>
              <a:t>    </a:t>
            </a:r>
            <a:r>
              <a:rPr lang="en-US" sz="1250" dirty="0" smtClean="0">
                <a:solidFill>
                  <a:prstClr val="black"/>
                </a:solidFill>
              </a:rPr>
              <a:t>       </a:t>
            </a:r>
            <a:r>
              <a:rPr lang="en-US" sz="1250" dirty="0">
                <a:solidFill>
                  <a:prstClr val="black"/>
                </a:solidFill>
              </a:rPr>
              <a:t>write </a:t>
            </a:r>
            <a:r>
              <a:rPr lang="en-US" sz="1250" dirty="0" smtClean="0">
                <a:solidFill>
                  <a:prstClr val="black"/>
                </a:solidFill>
              </a:rPr>
              <a:t>(‘</a:t>
            </a:r>
            <a:r>
              <a:rPr lang="ru-RU" sz="1250" dirty="0" smtClean="0">
                <a:solidFill>
                  <a:prstClr val="black"/>
                </a:solidFill>
              </a:rPr>
              <a:t>Два</a:t>
            </a:r>
            <a:r>
              <a:rPr lang="en-US" sz="1250" dirty="0" smtClean="0">
                <a:solidFill>
                  <a:prstClr val="black"/>
                </a:solidFill>
              </a:rPr>
              <a:t>’)</a:t>
            </a:r>
            <a:endParaRPr lang="en-US" sz="1250" dirty="0">
              <a:solidFill>
                <a:prstClr val="black"/>
              </a:solidFill>
            </a:endParaRPr>
          </a:p>
          <a:p>
            <a:r>
              <a:rPr lang="ru-RU" sz="1250" dirty="0" smtClean="0">
                <a:solidFill>
                  <a:srgbClr val="C00000"/>
                </a:solidFill>
              </a:rPr>
              <a:t>  </a:t>
            </a:r>
            <a:r>
              <a:rPr lang="en-US" sz="1250" dirty="0" smtClean="0">
                <a:solidFill>
                  <a:srgbClr val="C00000"/>
                </a:solidFill>
              </a:rPr>
              <a:t>       else if </a:t>
            </a:r>
            <a:r>
              <a:rPr lang="en-US" sz="1250" dirty="0" smtClean="0">
                <a:solidFill>
                  <a:prstClr val="black"/>
                </a:solidFill>
              </a:rPr>
              <a:t>n=</a:t>
            </a:r>
            <a:r>
              <a:rPr lang="ru-RU" sz="1250" dirty="0" smtClean="0">
                <a:solidFill>
                  <a:prstClr val="black"/>
                </a:solidFill>
              </a:rPr>
              <a:t>3</a:t>
            </a:r>
            <a:r>
              <a:rPr lang="en-US" sz="1250" dirty="0" smtClean="0">
                <a:solidFill>
                  <a:srgbClr val="C00000"/>
                </a:solidFill>
              </a:rPr>
              <a:t> </a:t>
            </a:r>
            <a:r>
              <a:rPr lang="en-US" sz="1250" dirty="0">
                <a:solidFill>
                  <a:srgbClr val="C00000"/>
                </a:solidFill>
              </a:rPr>
              <a:t>then</a:t>
            </a:r>
          </a:p>
          <a:p>
            <a:r>
              <a:rPr lang="en-US" sz="1250" dirty="0">
                <a:solidFill>
                  <a:prstClr val="black"/>
                </a:solidFill>
              </a:rPr>
              <a:t>    </a:t>
            </a:r>
            <a:r>
              <a:rPr lang="en-US" sz="1250" dirty="0" smtClean="0">
                <a:solidFill>
                  <a:prstClr val="black"/>
                </a:solidFill>
              </a:rPr>
              <a:t>                </a:t>
            </a:r>
            <a:r>
              <a:rPr lang="en-US" sz="1250" dirty="0">
                <a:solidFill>
                  <a:prstClr val="black"/>
                </a:solidFill>
              </a:rPr>
              <a:t>write </a:t>
            </a:r>
            <a:r>
              <a:rPr lang="en-US" sz="1250" dirty="0" smtClean="0">
                <a:solidFill>
                  <a:prstClr val="black"/>
                </a:solidFill>
              </a:rPr>
              <a:t>(‘</a:t>
            </a:r>
            <a:r>
              <a:rPr lang="ru-RU" sz="1250" dirty="0" smtClean="0">
                <a:solidFill>
                  <a:prstClr val="black"/>
                </a:solidFill>
              </a:rPr>
              <a:t>Три</a:t>
            </a:r>
            <a:r>
              <a:rPr lang="en-US" sz="1250" dirty="0" smtClean="0">
                <a:solidFill>
                  <a:prstClr val="black"/>
                </a:solidFill>
              </a:rPr>
              <a:t>’)</a:t>
            </a:r>
            <a:endParaRPr lang="en-US" sz="1250" dirty="0">
              <a:solidFill>
                <a:prstClr val="black"/>
              </a:solidFill>
            </a:endParaRPr>
          </a:p>
          <a:p>
            <a:r>
              <a:rPr lang="ru-RU" sz="1250" dirty="0" smtClean="0">
                <a:solidFill>
                  <a:srgbClr val="C00000"/>
                </a:solidFill>
              </a:rPr>
              <a:t> </a:t>
            </a:r>
            <a:r>
              <a:rPr lang="en-US" sz="1250" dirty="0" smtClean="0">
                <a:solidFill>
                  <a:srgbClr val="C00000"/>
                </a:solidFill>
              </a:rPr>
              <a:t>               else</a:t>
            </a:r>
            <a:r>
              <a:rPr lang="ru-RU" sz="1250" dirty="0" smtClean="0">
                <a:solidFill>
                  <a:srgbClr val="C00000"/>
                </a:solidFill>
              </a:rPr>
              <a:t> </a:t>
            </a:r>
            <a:r>
              <a:rPr lang="en-US" sz="1250" dirty="0" smtClean="0">
                <a:solidFill>
                  <a:srgbClr val="C00000"/>
                </a:solidFill>
              </a:rPr>
              <a:t>if </a:t>
            </a:r>
            <a:r>
              <a:rPr lang="en-US" sz="1250" dirty="0" smtClean="0">
                <a:solidFill>
                  <a:prstClr val="black"/>
                </a:solidFill>
              </a:rPr>
              <a:t>n=</a:t>
            </a:r>
            <a:r>
              <a:rPr lang="ru-RU" sz="1250" dirty="0" smtClean="0">
                <a:solidFill>
                  <a:prstClr val="black"/>
                </a:solidFill>
              </a:rPr>
              <a:t>4</a:t>
            </a:r>
            <a:r>
              <a:rPr lang="en-US" sz="1250" dirty="0" smtClean="0">
                <a:solidFill>
                  <a:srgbClr val="C00000"/>
                </a:solidFill>
              </a:rPr>
              <a:t> </a:t>
            </a:r>
            <a:r>
              <a:rPr lang="en-US" sz="1250" dirty="0">
                <a:solidFill>
                  <a:srgbClr val="C00000"/>
                </a:solidFill>
              </a:rPr>
              <a:t>then</a:t>
            </a:r>
          </a:p>
          <a:p>
            <a:r>
              <a:rPr lang="en-US" sz="1250" dirty="0">
                <a:solidFill>
                  <a:prstClr val="black"/>
                </a:solidFill>
              </a:rPr>
              <a:t>     </a:t>
            </a:r>
            <a:r>
              <a:rPr lang="en-US" sz="1250" dirty="0" smtClean="0">
                <a:solidFill>
                  <a:prstClr val="black"/>
                </a:solidFill>
              </a:rPr>
              <a:t>                     write (‘</a:t>
            </a:r>
            <a:r>
              <a:rPr lang="ru-RU" sz="1250" dirty="0" smtClean="0">
                <a:solidFill>
                  <a:prstClr val="black"/>
                </a:solidFill>
              </a:rPr>
              <a:t>Четыре</a:t>
            </a:r>
            <a:r>
              <a:rPr lang="en-US" sz="1250" dirty="0" smtClean="0">
                <a:solidFill>
                  <a:prstClr val="black"/>
                </a:solidFill>
              </a:rPr>
              <a:t>’)</a:t>
            </a:r>
            <a:endParaRPr lang="en-US" sz="1250" dirty="0">
              <a:solidFill>
                <a:prstClr val="black"/>
              </a:solidFill>
            </a:endParaRPr>
          </a:p>
          <a:p>
            <a:r>
              <a:rPr lang="ru-RU" sz="1250" dirty="0" smtClean="0">
                <a:solidFill>
                  <a:srgbClr val="C00000"/>
                </a:solidFill>
              </a:rPr>
              <a:t>  </a:t>
            </a:r>
            <a:r>
              <a:rPr lang="en-US" sz="1250" dirty="0" smtClean="0">
                <a:solidFill>
                  <a:srgbClr val="C00000"/>
                </a:solidFill>
              </a:rPr>
              <a:t>                      else if </a:t>
            </a:r>
            <a:r>
              <a:rPr lang="en-US" sz="1250" dirty="0" smtClean="0">
                <a:solidFill>
                  <a:prstClr val="black"/>
                </a:solidFill>
              </a:rPr>
              <a:t>n=</a:t>
            </a:r>
            <a:r>
              <a:rPr lang="ru-RU" sz="1250" dirty="0" smtClean="0">
                <a:solidFill>
                  <a:prstClr val="black"/>
                </a:solidFill>
              </a:rPr>
              <a:t>5</a:t>
            </a:r>
            <a:r>
              <a:rPr lang="en-US" sz="1250" dirty="0" smtClean="0">
                <a:solidFill>
                  <a:srgbClr val="C00000"/>
                </a:solidFill>
              </a:rPr>
              <a:t> </a:t>
            </a:r>
            <a:r>
              <a:rPr lang="en-US" sz="1250" dirty="0">
                <a:solidFill>
                  <a:srgbClr val="C00000"/>
                </a:solidFill>
              </a:rPr>
              <a:t>then</a:t>
            </a:r>
          </a:p>
          <a:p>
            <a:r>
              <a:rPr lang="en-US" sz="1250" dirty="0">
                <a:solidFill>
                  <a:prstClr val="black"/>
                </a:solidFill>
              </a:rPr>
              <a:t>    </a:t>
            </a:r>
            <a:r>
              <a:rPr lang="en-US" sz="1250" dirty="0" smtClean="0">
                <a:solidFill>
                  <a:prstClr val="black"/>
                </a:solidFill>
              </a:rPr>
              <a:t>                               </a:t>
            </a:r>
            <a:r>
              <a:rPr lang="en-US" sz="1250" dirty="0">
                <a:solidFill>
                  <a:prstClr val="black"/>
                </a:solidFill>
              </a:rPr>
              <a:t>write </a:t>
            </a:r>
            <a:r>
              <a:rPr lang="en-US" sz="1250" dirty="0" smtClean="0">
                <a:solidFill>
                  <a:prstClr val="black"/>
                </a:solidFill>
              </a:rPr>
              <a:t>(‘</a:t>
            </a:r>
            <a:r>
              <a:rPr lang="ru-RU" sz="1250" dirty="0" smtClean="0">
                <a:solidFill>
                  <a:prstClr val="black"/>
                </a:solidFill>
              </a:rPr>
              <a:t>Пять</a:t>
            </a:r>
            <a:r>
              <a:rPr lang="en-US" sz="1250" dirty="0" smtClean="0">
                <a:solidFill>
                  <a:prstClr val="black"/>
                </a:solidFill>
              </a:rPr>
              <a:t>’);</a:t>
            </a:r>
          </a:p>
          <a:p>
            <a:r>
              <a:rPr lang="en-US" sz="1250" dirty="0" smtClean="0">
                <a:solidFill>
                  <a:srgbClr val="C00000"/>
                </a:solidFill>
              </a:rPr>
              <a:t>end</a:t>
            </a:r>
            <a:r>
              <a:rPr lang="en-US" sz="1250" dirty="0" smtClean="0">
                <a:solidFill>
                  <a:prstClr val="black"/>
                </a:solidFill>
              </a:rPr>
              <a:t>.</a:t>
            </a:r>
            <a:endParaRPr lang="ru-RU" sz="125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2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2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23" grpId="0" build="p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34807" y="273348"/>
            <a:ext cx="4475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134E5E"/>
                </a:solidFill>
                <a:latin typeface="Roboto Slab"/>
              </a:rPr>
              <a:t>Написание программы</a:t>
            </a:r>
            <a:endParaRPr lang="ru-RU" sz="2400" dirty="0">
              <a:solidFill>
                <a:srgbClr val="134E5E"/>
              </a:solidFill>
              <a:latin typeface="Roboto Slab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90268" y="1187593"/>
            <a:ext cx="276497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program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z3;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n: 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integer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begin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‘Введите число ’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Read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 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Write (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en-US" sz="1400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Один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Write (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Write (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Три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Write (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Четыре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4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‘Пять’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else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40385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‘Введено другое число.’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40385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ru-RU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nd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end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2551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ideouroki_fonts2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</TotalTime>
  <Words>805</Words>
  <Application>Microsoft Office PowerPoint</Application>
  <PresentationFormat>Экран (16:9)</PresentationFormat>
  <Paragraphs>177</Paragraphs>
  <Slides>11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1_Тема Office</vt:lpstr>
      <vt:lpstr>Главная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Юлия Колмогорова</cp:lastModifiedBy>
  <cp:revision>26</cp:revision>
  <dcterms:created xsi:type="dcterms:W3CDTF">2016-04-27T17:51:29Z</dcterms:created>
  <dcterms:modified xsi:type="dcterms:W3CDTF">2018-03-12T18:23:44Z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144189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